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1" r:id="rId4"/>
    <p:sldId id="261" r:id="rId5"/>
    <p:sldId id="275" r:id="rId6"/>
    <p:sldId id="281" r:id="rId7"/>
    <p:sldId id="282" r:id="rId8"/>
    <p:sldId id="283" r:id="rId9"/>
    <p:sldId id="335" r:id="rId10"/>
    <p:sldId id="336" r:id="rId11"/>
    <p:sldId id="284" r:id="rId12"/>
    <p:sldId id="285" r:id="rId13"/>
    <p:sldId id="338" r:id="rId14"/>
    <p:sldId id="337" r:id="rId15"/>
    <p:sldId id="286" r:id="rId16"/>
    <p:sldId id="287" r:id="rId17"/>
    <p:sldId id="290" r:id="rId18"/>
    <p:sldId id="339" r:id="rId19"/>
    <p:sldId id="288" r:id="rId20"/>
    <p:sldId id="289" r:id="rId21"/>
    <p:sldId id="291" r:id="rId22"/>
    <p:sldId id="292" r:id="rId23"/>
    <p:sldId id="293" r:id="rId24"/>
    <p:sldId id="294" r:id="rId25"/>
    <p:sldId id="295" r:id="rId26"/>
    <p:sldId id="29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36B0543-BD37-428D-8809-00F4E34EA0DD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EA1039-7EA3-4890-B8EB-537AC854E22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0543-BD37-428D-8809-00F4E34EA0DD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1039-7EA3-4890-B8EB-537AC854E22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36B0543-BD37-428D-8809-00F4E34EA0DD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DEA1039-7EA3-4890-B8EB-537AC854E22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0543-BD37-428D-8809-00F4E34EA0DD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EA1039-7EA3-4890-B8EB-537AC854E22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0543-BD37-428D-8809-00F4E34EA0DD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DEA1039-7EA3-4890-B8EB-537AC854E22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36B0543-BD37-428D-8809-00F4E34EA0DD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DEA1039-7EA3-4890-B8EB-537AC854E22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36B0543-BD37-428D-8809-00F4E34EA0DD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DEA1039-7EA3-4890-B8EB-537AC854E22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0543-BD37-428D-8809-00F4E34EA0DD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EA1039-7EA3-4890-B8EB-537AC854E22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0543-BD37-428D-8809-00F4E34EA0DD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EA1039-7EA3-4890-B8EB-537AC854E22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0543-BD37-428D-8809-00F4E34EA0DD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EA1039-7EA3-4890-B8EB-537AC854E22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36B0543-BD37-428D-8809-00F4E34EA0DD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DEA1039-7EA3-4890-B8EB-537AC854E22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6B0543-BD37-428D-8809-00F4E34EA0DD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DEA1039-7EA3-4890-B8EB-537AC854E22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editora.fgv.b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105400"/>
            <a:ext cx="9144000" cy="762000"/>
          </a:xfrm>
          <a:solidFill>
            <a:schemeClr val="accent2">
              <a:alpha val="53000"/>
            </a:schemeClr>
          </a:solidFill>
        </p:spPr>
        <p:txBody>
          <a:bodyPr/>
          <a:lstStyle/>
          <a:p>
            <a:pPr algn="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Economia</a:t>
            </a:r>
            <a:r>
              <a:rPr lang="en-US" b="1" dirty="0" smtClean="0"/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Anderson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Litaiff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Feitosa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Costa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214313"/>
            <a:ext cx="9144000" cy="1016000"/>
          </a:xfrm>
          <a:prstGeom prst="rect">
            <a:avLst/>
          </a:prstGeom>
          <a:solidFill>
            <a:schemeClr val="accent2">
              <a:alpha val="47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		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Universidade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Federal do Amazonas – UFAM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		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Faculdade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de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Estudos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Sociais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– FES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		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Departamento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de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Economia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e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Análise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- DEA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2" descr="C:\Users\Usuario\Pictures\Ufam - 100 a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2286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da 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Algumas considerações sobre a Demanda:</a:t>
            </a:r>
          </a:p>
          <a:p>
            <a:pPr lvl="1"/>
            <a:r>
              <a:rPr lang="pt-BR" dirty="0" smtClean="0"/>
              <a:t>A função demanda está definida para um determinado intervalo de tempo</a:t>
            </a:r>
          </a:p>
          <a:p>
            <a:pPr lvl="1"/>
            <a:r>
              <a:rPr lang="pt-BR" dirty="0" smtClean="0"/>
              <a:t>Vamos trabalhar com a </a:t>
            </a:r>
            <a:r>
              <a:rPr lang="pt-BR" b="1" dirty="0" smtClean="0"/>
              <a:t>demanda do consumidor</a:t>
            </a:r>
          </a:p>
          <a:p>
            <a:pPr lvl="2"/>
            <a:r>
              <a:rPr lang="pt-BR" dirty="0" smtClean="0"/>
              <a:t>1) As funções demanda das empresas na compra de insumos refletem, em grande parte, as funções demanda dos consumidores de bens finais, apresentando perfis e padrões de variação bastante similares;</a:t>
            </a:r>
          </a:p>
          <a:p>
            <a:pPr lvl="2"/>
            <a:r>
              <a:rPr lang="pt-BR" dirty="0" smtClean="0"/>
              <a:t>2) </a:t>
            </a:r>
            <a:r>
              <a:rPr lang="pt-BR" dirty="0"/>
              <a:t>A</a:t>
            </a:r>
            <a:r>
              <a:rPr lang="pt-BR" dirty="0" smtClean="0"/>
              <a:t>s particularidades das funções demanda </a:t>
            </a:r>
            <a:r>
              <a:rPr lang="pt-BR" dirty="0" err="1" smtClean="0"/>
              <a:t>inter-empresariais</a:t>
            </a:r>
            <a:r>
              <a:rPr lang="pt-BR" dirty="0" smtClean="0"/>
              <a:t> são específicas de cada mercado;</a:t>
            </a:r>
          </a:p>
          <a:p>
            <a:pPr lvl="1"/>
            <a:r>
              <a:rPr lang="pt-BR" dirty="0" smtClean="0"/>
              <a:t>A </a:t>
            </a:r>
            <a:r>
              <a:rPr lang="pt-BR" b="1" dirty="0" smtClean="0"/>
              <a:t>quantidade demanda</a:t>
            </a:r>
            <a:r>
              <a:rPr lang="pt-BR" dirty="0" smtClean="0"/>
              <a:t> é a </a:t>
            </a:r>
            <a:r>
              <a:rPr lang="pt-BR" b="1" u="sng" dirty="0" smtClean="0"/>
              <a:t>variável dependente</a:t>
            </a:r>
            <a:r>
              <a:rPr lang="pt-BR" dirty="0" smtClean="0"/>
              <a:t> (ou explicada) da função demanda e o </a:t>
            </a:r>
            <a:r>
              <a:rPr lang="pt-BR" b="1" dirty="0" smtClean="0"/>
              <a:t>preço</a:t>
            </a:r>
            <a:r>
              <a:rPr lang="pt-BR" dirty="0" smtClean="0"/>
              <a:t> é a sua </a:t>
            </a:r>
            <a:r>
              <a:rPr lang="pt-BR" b="1" u="sng" dirty="0" smtClean="0"/>
              <a:t>variável independente</a:t>
            </a:r>
            <a:r>
              <a:rPr lang="pt-BR" dirty="0" smtClean="0"/>
              <a:t> (ou explicativa)</a:t>
            </a:r>
          </a:p>
          <a:p>
            <a:pPr lvl="1"/>
            <a:endParaRPr lang="pt-BR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8305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da 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r>
              <a:rPr lang="pt-BR" dirty="0" smtClean="0"/>
              <a:t>A curva de demanda e seus deslocamentos</a:t>
            </a:r>
            <a:endParaRPr lang="pt-BR" dirty="0"/>
          </a:p>
        </p:txBody>
      </p:sp>
      <p:grpSp>
        <p:nvGrpSpPr>
          <p:cNvPr id="8" name="Grupo 7"/>
          <p:cNvGrpSpPr/>
          <p:nvPr/>
        </p:nvGrpSpPr>
        <p:grpSpPr>
          <a:xfrm>
            <a:off x="2209006" y="2515394"/>
            <a:ext cx="5106194" cy="3656806"/>
            <a:chOff x="2209006" y="2515394"/>
            <a:chExt cx="4877594" cy="3124994"/>
          </a:xfrm>
        </p:grpSpPr>
        <p:cxnSp>
          <p:nvCxnSpPr>
            <p:cNvPr id="5" name="Conector de seta reta 4"/>
            <p:cNvCxnSpPr/>
            <p:nvPr/>
          </p:nvCxnSpPr>
          <p:spPr>
            <a:xfrm rot="5400000" flipH="1" flipV="1">
              <a:off x="647700" y="4076700"/>
              <a:ext cx="31242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/>
            <p:cNvCxnSpPr/>
            <p:nvPr/>
          </p:nvCxnSpPr>
          <p:spPr>
            <a:xfrm>
              <a:off x="2209800" y="5638800"/>
              <a:ext cx="48768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aixaDeTexto 8"/>
          <p:cNvSpPr txBox="1"/>
          <p:nvPr/>
        </p:nvSpPr>
        <p:spPr>
          <a:xfrm>
            <a:off x="1447800" y="2362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Preço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715000" y="6248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Quantidade do Produto</a:t>
            </a:r>
            <a:endParaRPr lang="pt-BR" dirty="0"/>
          </a:p>
        </p:txBody>
      </p:sp>
      <p:sp>
        <p:nvSpPr>
          <p:cNvPr id="13" name="Arc 14"/>
          <p:cNvSpPr>
            <a:spLocks/>
          </p:cNvSpPr>
          <p:nvPr/>
        </p:nvSpPr>
        <p:spPr bwMode="auto">
          <a:xfrm flipH="1" flipV="1">
            <a:off x="3276600" y="2895600"/>
            <a:ext cx="3097213" cy="2840037"/>
          </a:xfrm>
          <a:custGeom>
            <a:avLst/>
            <a:gdLst>
              <a:gd name="T0" fmla="*/ 0 w 21600"/>
              <a:gd name="T1" fmla="*/ 0 h 23668"/>
              <a:gd name="T2" fmla="*/ 3083017 w 21600"/>
              <a:gd name="T3" fmla="*/ 2840037 h 23668"/>
              <a:gd name="T4" fmla="*/ 0 w 21600"/>
              <a:gd name="T5" fmla="*/ 2591888 h 23668"/>
              <a:gd name="T6" fmla="*/ 0 60000 65536"/>
              <a:gd name="T7" fmla="*/ 0 60000 65536"/>
              <a:gd name="T8" fmla="*/ 0 60000 65536"/>
              <a:gd name="T9" fmla="*/ 0 w 21600"/>
              <a:gd name="T10" fmla="*/ 0 h 23668"/>
              <a:gd name="T11" fmla="*/ 21600 w 21600"/>
              <a:gd name="T12" fmla="*/ 23668 h 23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290"/>
                  <a:pt x="21566" y="22980"/>
                  <a:pt x="21500" y="23667"/>
                </a:cubicBezTo>
              </a:path>
              <a:path w="21600" h="23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290"/>
                  <a:pt x="21566" y="22980"/>
                  <a:pt x="21500" y="23667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048000" y="2514600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</a:t>
            </a:r>
            <a:r>
              <a:rPr lang="pt-BR" baseline="-25000" dirty="0" smtClean="0"/>
              <a:t>0</a:t>
            </a:r>
            <a:endParaRPr lang="pt-BR" baseline="-25000" dirty="0"/>
          </a:p>
        </p:txBody>
      </p:sp>
      <p:sp>
        <p:nvSpPr>
          <p:cNvPr id="15" name="Arc 14"/>
          <p:cNvSpPr>
            <a:spLocks/>
          </p:cNvSpPr>
          <p:nvPr/>
        </p:nvSpPr>
        <p:spPr bwMode="auto">
          <a:xfrm flipH="1" flipV="1">
            <a:off x="2666996" y="2895597"/>
            <a:ext cx="3657603" cy="3200401"/>
          </a:xfrm>
          <a:custGeom>
            <a:avLst/>
            <a:gdLst>
              <a:gd name="T0" fmla="*/ 0 w 21600"/>
              <a:gd name="T1" fmla="*/ 0 h 23668"/>
              <a:gd name="T2" fmla="*/ 3083017 w 21600"/>
              <a:gd name="T3" fmla="*/ 2840037 h 23668"/>
              <a:gd name="T4" fmla="*/ 0 w 21600"/>
              <a:gd name="T5" fmla="*/ 2591888 h 23668"/>
              <a:gd name="T6" fmla="*/ 0 60000 65536"/>
              <a:gd name="T7" fmla="*/ 0 60000 65536"/>
              <a:gd name="T8" fmla="*/ 0 60000 65536"/>
              <a:gd name="T9" fmla="*/ 0 w 21600"/>
              <a:gd name="T10" fmla="*/ 0 h 23668"/>
              <a:gd name="T11" fmla="*/ 21600 w 21600"/>
              <a:gd name="T12" fmla="*/ 23668 h 23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290"/>
                  <a:pt x="21566" y="22980"/>
                  <a:pt x="21500" y="23667"/>
                </a:cubicBezTo>
              </a:path>
              <a:path w="21600" h="23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290"/>
                  <a:pt x="21566" y="22980"/>
                  <a:pt x="21500" y="23667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438400" y="2514600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</a:t>
            </a:r>
            <a:r>
              <a:rPr lang="pt-BR" baseline="-25000" dirty="0" smtClean="0"/>
              <a:t>1</a:t>
            </a:r>
            <a:endParaRPr lang="pt-BR" baseline="-25000" dirty="0"/>
          </a:p>
        </p:txBody>
      </p:sp>
      <p:sp>
        <p:nvSpPr>
          <p:cNvPr id="17" name="Arc 14"/>
          <p:cNvSpPr>
            <a:spLocks/>
          </p:cNvSpPr>
          <p:nvPr/>
        </p:nvSpPr>
        <p:spPr bwMode="auto">
          <a:xfrm flipH="1" flipV="1">
            <a:off x="3886199" y="2874962"/>
            <a:ext cx="3097213" cy="2611437"/>
          </a:xfrm>
          <a:custGeom>
            <a:avLst/>
            <a:gdLst>
              <a:gd name="T0" fmla="*/ 0 w 21600"/>
              <a:gd name="T1" fmla="*/ 0 h 23668"/>
              <a:gd name="T2" fmla="*/ 3083017 w 21600"/>
              <a:gd name="T3" fmla="*/ 2840037 h 23668"/>
              <a:gd name="T4" fmla="*/ 0 w 21600"/>
              <a:gd name="T5" fmla="*/ 2591888 h 23668"/>
              <a:gd name="T6" fmla="*/ 0 60000 65536"/>
              <a:gd name="T7" fmla="*/ 0 60000 65536"/>
              <a:gd name="T8" fmla="*/ 0 60000 65536"/>
              <a:gd name="T9" fmla="*/ 0 w 21600"/>
              <a:gd name="T10" fmla="*/ 0 h 23668"/>
              <a:gd name="T11" fmla="*/ 21600 w 21600"/>
              <a:gd name="T12" fmla="*/ 23668 h 23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290"/>
                  <a:pt x="21566" y="22980"/>
                  <a:pt x="21500" y="23667"/>
                </a:cubicBezTo>
              </a:path>
              <a:path w="21600" h="23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290"/>
                  <a:pt x="21566" y="22980"/>
                  <a:pt x="21500" y="23667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657600" y="2493963"/>
            <a:ext cx="40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da demanda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pt-BR" b="1" dirty="0" smtClean="0"/>
                  <a:t>Inclinação negativa</a:t>
                </a:r>
                <a:r>
                  <a:rPr lang="pt-BR" dirty="0" smtClean="0"/>
                  <a:t> da função demanda</a:t>
                </a:r>
              </a:p>
              <a:p>
                <a:pPr lvl="1"/>
                <a:r>
                  <a:rPr lang="pt-BR" dirty="0" smtClean="0"/>
                  <a:t>Por quê?</a:t>
                </a:r>
              </a:p>
              <a:p>
                <a:pPr lvl="1"/>
                <a:endParaRPr lang="pt-BR" dirty="0" smtClean="0"/>
              </a:p>
              <a:p>
                <a:pPr marL="685800" lvl="2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𝑈𝑀𝑔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𝑈𝑀𝑔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𝑈𝑀𝑔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800" dirty="0" smtClean="0"/>
                  <a:t> = ...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𝑈𝑀𝑔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800" dirty="0" smtClean="0"/>
                  <a:t> = ...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𝑈𝑀𝑔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endParaRPr lang="pt-BR" sz="2800" dirty="0" smtClean="0"/>
              </a:p>
              <a:p>
                <a:pPr lvl="1"/>
                <a:endParaRPr lang="pt-BR" sz="3100" dirty="0" smtClean="0"/>
              </a:p>
              <a:p>
                <a:pPr lvl="2"/>
                <a:r>
                  <a:rPr lang="pt-BR" sz="2800" dirty="0" smtClean="0"/>
                  <a:t>Cada consumidor conta com uma renda limitada</a:t>
                </a:r>
              </a:p>
              <a:p>
                <a:pPr lvl="2"/>
                <a:r>
                  <a:rPr lang="pt-BR" sz="2800" dirty="0" smtClean="0"/>
                  <a:t>Terá que fazer escolhas para definir a cesta de bens que irá adquirir</a:t>
                </a:r>
              </a:p>
              <a:p>
                <a:pPr lvl="2"/>
                <a:r>
                  <a:rPr lang="pt-BR" sz="2800" dirty="0" smtClean="0"/>
                  <a:t>Supondo que o consumidor seja um agente racional-</a:t>
                </a:r>
                <a:r>
                  <a:rPr lang="pt-BR" sz="2800" dirty="0" err="1" smtClean="0"/>
                  <a:t>maximizador</a:t>
                </a:r>
                <a:r>
                  <a:rPr lang="pt-BR" sz="2800" dirty="0" smtClean="0"/>
                  <a:t>, a cesta de bens que ele vai adquirir será aquela que lhe proporcionar a </a:t>
                </a:r>
                <a:r>
                  <a:rPr lang="pt-BR" sz="2800" b="1" dirty="0" smtClean="0"/>
                  <a:t>MÁXIMA SATISFAÇÃO POSSÍVEL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105400"/>
              </a:xfrm>
              <a:blipFill rotWithShape="0">
                <a:blip r:embed="rId2"/>
                <a:stretch>
                  <a:fillRect l="-374" t="-2031" r="-1571" b="-19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da demanda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105400"/>
              </a:xfrm>
            </p:spPr>
            <p:txBody>
              <a:bodyPr>
                <a:normAutofit/>
              </a:bodyPr>
              <a:lstStyle/>
              <a:p>
                <a:r>
                  <a:rPr lang="pt-BR" b="1" dirty="0" smtClean="0"/>
                  <a:t>Utilidade Total </a:t>
                </a:r>
                <a:r>
                  <a:rPr lang="pt-BR" dirty="0" smtClean="0"/>
                  <a:t> e </a:t>
                </a:r>
                <a:r>
                  <a:rPr lang="pt-BR" b="1" smtClean="0"/>
                  <a:t>Utilidade Marginal</a:t>
                </a:r>
              </a:p>
              <a:p>
                <a:endParaRPr lang="pt-BR" b="1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𝑈𝑀𝑔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𝑈𝑀𝑔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𝑈𝑀𝑔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3200" dirty="0"/>
                  <a:t> = ...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𝑈𝑀𝑔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3200" dirty="0"/>
                  <a:t> = ...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𝑈𝑀𝑔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endParaRPr lang="pt-BR" dirty="0" smtClean="0"/>
              </a:p>
              <a:p>
                <a:pPr lvl="1"/>
                <a:endParaRPr lang="pt-BR" dirty="0" smtClean="0"/>
              </a:p>
              <a:p>
                <a:pPr lvl="1"/>
                <a:r>
                  <a:rPr lang="pt-BR" dirty="0" smtClean="0"/>
                  <a:t>Simplificando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𝑈𝑀𝑔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𝑈𝑀𝑔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pPr marL="365760" lvl="1" indent="0">
                  <a:buNone/>
                </a:pPr>
                <a:r>
                  <a:rPr lang="pt-BR" dirty="0" smtClean="0"/>
                  <a:t>Conclusão: a queda do preço de um bem X qualquer deve levar à elevação nas quantidades adquiridas do mesmo, e vice-versa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105400"/>
              </a:xfrm>
              <a:blipFill rotWithShape="0">
                <a:blip r:embed="rId2"/>
                <a:stretch>
                  <a:fillRect l="-449" t="-1195" b="-7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871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da 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Alterações na renda</a:t>
            </a:r>
          </a:p>
          <a:p>
            <a:pPr lvl="1"/>
            <a:r>
              <a:rPr lang="pt-BR" dirty="0" smtClean="0"/>
              <a:t>Se a renda do consumidor </a:t>
            </a:r>
            <a:r>
              <a:rPr lang="pt-BR" b="1" dirty="0" smtClean="0"/>
              <a:t>aumentar </a:t>
            </a:r>
            <a:r>
              <a:rPr lang="pt-BR" dirty="0" smtClean="0"/>
              <a:t>e a curva de demanda do consumidor se deslocar para a </a:t>
            </a:r>
            <a:r>
              <a:rPr lang="pt-BR" b="1" dirty="0" smtClean="0"/>
              <a:t>direita</a:t>
            </a:r>
            <a:r>
              <a:rPr lang="pt-BR" dirty="0" smtClean="0"/>
              <a:t>, o bem é </a:t>
            </a:r>
            <a:r>
              <a:rPr lang="pt-BR" b="1" dirty="0" smtClean="0"/>
              <a:t>normal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Se a renda do consumidor </a:t>
            </a:r>
            <a:r>
              <a:rPr lang="pt-BR" b="1" dirty="0" smtClean="0"/>
              <a:t>aumentar</a:t>
            </a:r>
            <a:r>
              <a:rPr lang="pt-BR" dirty="0" smtClean="0"/>
              <a:t> e a curva de demanda do consumidor de deslocar para a </a:t>
            </a:r>
            <a:r>
              <a:rPr lang="pt-BR" b="1" dirty="0" smtClean="0"/>
              <a:t>esquerda</a:t>
            </a:r>
            <a:r>
              <a:rPr lang="pt-BR" dirty="0" smtClean="0"/>
              <a:t>, o bem é </a:t>
            </a:r>
            <a:r>
              <a:rPr lang="pt-BR" b="1" dirty="0" smtClean="0"/>
              <a:t>inferior</a:t>
            </a:r>
          </a:p>
          <a:p>
            <a:r>
              <a:rPr lang="pt-BR" dirty="0" smtClean="0"/>
              <a:t>Efeito renda</a:t>
            </a:r>
          </a:p>
          <a:p>
            <a:pPr lvl="1"/>
            <a:r>
              <a:rPr lang="pt-BR" dirty="0" smtClean="0"/>
              <a:t>O consumidor estará disposto a consumir mais (ou menos) do bem, ao mesmo preço.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9042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da 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Alterações no preço do bem 2</a:t>
            </a:r>
          </a:p>
          <a:p>
            <a:pPr lvl="1"/>
            <a:r>
              <a:rPr lang="pt-BR" dirty="0" smtClean="0"/>
              <a:t>Se o preço do bem 2 </a:t>
            </a:r>
            <a:r>
              <a:rPr lang="pt-BR" b="1" dirty="0" smtClean="0"/>
              <a:t>aumenta </a:t>
            </a:r>
            <a:r>
              <a:rPr lang="pt-BR" dirty="0" smtClean="0"/>
              <a:t>e demanda do bem 1 </a:t>
            </a:r>
            <a:r>
              <a:rPr lang="pt-BR" b="1" dirty="0" smtClean="0"/>
              <a:t>aumenta</a:t>
            </a:r>
            <a:r>
              <a:rPr lang="pt-BR" dirty="0" smtClean="0"/>
              <a:t>, os bens 1 e 2 são </a:t>
            </a:r>
            <a:r>
              <a:rPr lang="pt-BR" b="1" dirty="0" smtClean="0"/>
              <a:t>substitutos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Se o preço do bem 2 </a:t>
            </a:r>
            <a:r>
              <a:rPr lang="pt-BR" b="1" dirty="0" smtClean="0"/>
              <a:t>aumenta </a:t>
            </a:r>
            <a:r>
              <a:rPr lang="pt-BR" dirty="0" smtClean="0"/>
              <a:t>e demanda do bem 1 </a:t>
            </a:r>
            <a:r>
              <a:rPr lang="pt-BR" b="1" dirty="0" smtClean="0"/>
              <a:t>diminui</a:t>
            </a:r>
            <a:r>
              <a:rPr lang="pt-BR" dirty="0" smtClean="0"/>
              <a:t>, os bens 1 e 2 são </a:t>
            </a:r>
            <a:r>
              <a:rPr lang="pt-BR" b="1" dirty="0" smtClean="0"/>
              <a:t>complementares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Elasticidade da 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2766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Sensibilidade da quantidade demandada de um produto em relação a uma variação de alguns dos fatores que determinam a sua demanda</a:t>
            </a:r>
          </a:p>
          <a:p>
            <a:endParaRPr lang="pt-BR" dirty="0" smtClean="0"/>
          </a:p>
          <a:p>
            <a:r>
              <a:rPr lang="pt-BR" dirty="0" smtClean="0"/>
              <a:t>Elasticidade da demanda = (variação % na quantidade demandada)/(variação % em algum dos determinantes da demanda pelo bem) 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Elasticidade da 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76400"/>
          </a:xfrm>
        </p:spPr>
        <p:txBody>
          <a:bodyPr/>
          <a:lstStyle/>
          <a:p>
            <a:r>
              <a:rPr lang="pt-BR" dirty="0" smtClean="0"/>
              <a:t>Elasticidade-preço da demanda</a:t>
            </a:r>
          </a:p>
          <a:p>
            <a:pPr lvl="1"/>
            <a:r>
              <a:rPr lang="pt-BR" dirty="0" smtClean="0"/>
              <a:t>Razão entre a variação percentual na quantidade demandada e a variação percentual no preço.</a:t>
            </a:r>
            <a:endParaRPr lang="pt-BR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099707"/>
            <a:ext cx="2286000" cy="2081893"/>
          </a:xfrm>
          <a:prstGeom prst="rect">
            <a:avLst/>
          </a:prstGeom>
          <a:noFill/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09600" y="5029200"/>
            <a:ext cx="8153400" cy="16764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t-B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Onde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t-BR" sz="2900" dirty="0" smtClean="0">
                <a:latin typeface="Symbol" pitchFamily="18" charset="2"/>
              </a:rPr>
              <a:t>|e|</a:t>
            </a:r>
            <a:r>
              <a:rPr lang="pt-BR" sz="2900" dirty="0" smtClean="0"/>
              <a:t> &gt;1 = elástica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t-BR" sz="2900" dirty="0" smtClean="0">
                <a:latin typeface="Symbol" pitchFamily="18" charset="2"/>
              </a:rPr>
              <a:t>|e|</a:t>
            </a:r>
            <a:r>
              <a:rPr kumimoji="0" lang="pt-B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 1 = inelástica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t-BR" sz="2900" dirty="0" smtClean="0">
                <a:latin typeface="Symbol" pitchFamily="18" charset="2"/>
              </a:rPr>
              <a:t>|e|</a:t>
            </a:r>
            <a:r>
              <a:rPr lang="pt-BR" sz="2900" dirty="0" smtClean="0"/>
              <a:t> = 1 = unitária</a:t>
            </a: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Elasticidade da 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7640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Elasticidade-renda da demanda</a:t>
            </a:r>
          </a:p>
          <a:p>
            <a:pPr lvl="1"/>
            <a:r>
              <a:rPr lang="pt-BR" dirty="0" smtClean="0"/>
              <a:t>Razão </a:t>
            </a:r>
            <a:r>
              <a:rPr lang="pt-BR" dirty="0" smtClean="0"/>
              <a:t>entre a variação percentual na quantidade demandada do bem X e a variação percentual na renda.</a:t>
            </a:r>
            <a:endParaRPr lang="pt-BR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09600" y="5029200"/>
            <a:ext cx="8153400" cy="16764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t-B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Onde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t-BR" sz="2900" dirty="0" smtClean="0">
                <a:latin typeface="Symbol" pitchFamily="18" charset="2"/>
              </a:rPr>
              <a:t>e</a:t>
            </a:r>
            <a:r>
              <a:rPr lang="pt-BR" sz="2900" dirty="0" smtClean="0"/>
              <a:t> &gt;1 = bem de luxo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t-BR" sz="2900" dirty="0" smtClean="0"/>
              <a:t>0&lt;</a:t>
            </a:r>
            <a:r>
              <a:rPr lang="pt-BR" sz="2900" dirty="0" smtClean="0">
                <a:latin typeface="Symbol" pitchFamily="18" charset="2"/>
              </a:rPr>
              <a:t>e</a:t>
            </a:r>
            <a:r>
              <a:rPr kumimoji="0" lang="pt-B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 1 = bem normal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t-BR" sz="2900" dirty="0" smtClean="0">
                <a:latin typeface="Symbol" pitchFamily="18" charset="2"/>
              </a:rPr>
              <a:t>e</a:t>
            </a:r>
            <a:r>
              <a:rPr lang="pt-BR" sz="2900" dirty="0" smtClean="0"/>
              <a:t> &lt; 0 = bem inferior</a:t>
            </a: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124201"/>
            <a:ext cx="22860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1100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Elasticidade da 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7640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Elasticidade-cruzada da demanda</a:t>
            </a:r>
          </a:p>
          <a:p>
            <a:pPr lvl="1"/>
            <a:r>
              <a:rPr lang="pt-BR" dirty="0" smtClean="0"/>
              <a:t>Razão </a:t>
            </a:r>
            <a:r>
              <a:rPr lang="pt-BR" dirty="0" smtClean="0"/>
              <a:t>entre a variação percentual na quantidade demandada e a variação percentual no preço do bem Y.</a:t>
            </a:r>
            <a:endParaRPr lang="pt-BR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09600" y="5029200"/>
            <a:ext cx="8153400" cy="16764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t-B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Onde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t-BR" sz="2900" dirty="0" smtClean="0">
                <a:latin typeface="Symbol" pitchFamily="18" charset="2"/>
              </a:rPr>
              <a:t>e</a:t>
            </a:r>
            <a:r>
              <a:rPr lang="pt-BR" sz="2900" dirty="0" smtClean="0"/>
              <a:t> &gt; 0 = bens substitutos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t-BR" sz="2900" dirty="0" smtClean="0">
                <a:latin typeface="Symbol" pitchFamily="18" charset="2"/>
              </a:rPr>
              <a:t>e =</a:t>
            </a:r>
            <a:r>
              <a:rPr kumimoji="0" lang="pt-B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2900" dirty="0"/>
              <a:t>0</a:t>
            </a:r>
            <a:r>
              <a:rPr kumimoji="0" lang="pt-B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lang="pt-BR" sz="2900" dirty="0" smtClean="0"/>
              <a:t>bens não relacionados</a:t>
            </a:r>
            <a:endParaRPr kumimoji="0" lang="pt-BR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t-BR" sz="2900" dirty="0" smtClean="0">
                <a:latin typeface="Symbol" pitchFamily="18" charset="2"/>
              </a:rPr>
              <a:t>e</a:t>
            </a:r>
            <a:r>
              <a:rPr lang="pt-BR" sz="2900" dirty="0" smtClean="0"/>
              <a:t> &lt; 0 = bens complementares</a:t>
            </a: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124200" y="3276600"/>
                <a:ext cx="2819400" cy="1688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276600"/>
                <a:ext cx="2819400" cy="16881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Estrutura</a:t>
            </a:r>
            <a:r>
              <a:rPr lang="en-US" dirty="0" smtClean="0"/>
              <a:t> do </a:t>
            </a:r>
            <a:r>
              <a:rPr lang="en-US" dirty="0" err="1" smtClean="0"/>
              <a:t>Curso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Conceitos</a:t>
            </a:r>
            <a:r>
              <a:rPr lang="en-US" dirty="0" smtClean="0"/>
              <a:t> </a:t>
            </a:r>
            <a:r>
              <a:rPr lang="en-US" dirty="0" err="1" smtClean="0"/>
              <a:t>Econômicos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 err="1" smtClean="0"/>
              <a:t>Forças</a:t>
            </a:r>
            <a:r>
              <a:rPr lang="en-US" dirty="0" smtClean="0"/>
              <a:t> do Mercado: </a:t>
            </a:r>
            <a:r>
              <a:rPr lang="en-US" dirty="0" err="1" smtClean="0"/>
              <a:t>Demanda</a:t>
            </a:r>
            <a:r>
              <a:rPr lang="en-US" dirty="0" smtClean="0"/>
              <a:t> e </a:t>
            </a:r>
            <a:r>
              <a:rPr lang="en-US" dirty="0" err="1" smtClean="0"/>
              <a:t>Oferta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Produção</a:t>
            </a:r>
            <a:r>
              <a:rPr lang="en-US" dirty="0" smtClean="0"/>
              <a:t> 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Custos</a:t>
            </a:r>
            <a:r>
              <a:rPr lang="en-US" dirty="0" smtClean="0"/>
              <a:t> de </a:t>
            </a:r>
            <a:r>
              <a:rPr lang="en-US" dirty="0" err="1" smtClean="0"/>
              <a:t>Produção</a:t>
            </a:r>
            <a:endParaRPr lang="en-US" dirty="0" smtClean="0"/>
          </a:p>
          <a:p>
            <a:r>
              <a:rPr lang="en-US" dirty="0" err="1" smtClean="0"/>
              <a:t>Estruturas</a:t>
            </a:r>
            <a:r>
              <a:rPr lang="en-US" dirty="0" smtClean="0"/>
              <a:t> de Mercado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da oferta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Hipótese do Mercado competitivo</a:t>
            </a:r>
          </a:p>
          <a:p>
            <a:pPr lvl="1"/>
            <a:r>
              <a:rPr lang="pt-BR" dirty="0" smtClean="0"/>
              <a:t>Muitas empresas de pequeno porte sem capacidade de fixar os preços dos seus produtos (</a:t>
            </a:r>
            <a:r>
              <a:rPr lang="pt-BR" i="1" dirty="0" err="1" smtClean="0"/>
              <a:t>price</a:t>
            </a:r>
            <a:r>
              <a:rPr lang="pt-BR" i="1" dirty="0" smtClean="0"/>
              <a:t> </a:t>
            </a:r>
            <a:r>
              <a:rPr lang="pt-BR" i="1" dirty="0" err="1" smtClean="0"/>
              <a:t>takers</a:t>
            </a:r>
            <a:r>
              <a:rPr lang="pt-BR" dirty="0" smtClean="0"/>
              <a:t>)</a:t>
            </a:r>
          </a:p>
          <a:p>
            <a:r>
              <a:rPr lang="pt-BR" dirty="0" smtClean="0"/>
              <a:t>A curva de oferta informa que quantidades os vendedores estarão dispostos a ofertar para cada preço fixado pelo mercado.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da oferta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oferta é influenciada:</a:t>
            </a:r>
          </a:p>
          <a:p>
            <a:pPr lvl="1"/>
            <a:r>
              <a:rPr lang="pt-BR" dirty="0" smtClean="0"/>
              <a:t>Pela tecnologia de produção da empresa;</a:t>
            </a:r>
          </a:p>
          <a:p>
            <a:pPr lvl="1"/>
            <a:r>
              <a:rPr lang="pt-BR" dirty="0" smtClean="0"/>
              <a:t>Pelos preços dos insumos;</a:t>
            </a:r>
          </a:p>
          <a:p>
            <a:pPr lvl="1"/>
            <a:r>
              <a:rPr lang="pt-BR" dirty="0" smtClean="0"/>
              <a:t>Pelo número de concorrentes no mercado; </a:t>
            </a:r>
          </a:p>
          <a:p>
            <a:pPr lvl="1"/>
            <a:r>
              <a:rPr lang="pt-BR" dirty="0" smtClean="0"/>
              <a:t>Pelas expectativas futuras;</a:t>
            </a:r>
          </a:p>
          <a:p>
            <a:pPr lvl="1"/>
            <a:r>
              <a:rPr lang="pt-BR" dirty="0" smtClean="0"/>
              <a:t>Pela regulamentação do governo, seja por intermediário da imposição de subsídios ou tributos, seja por outros mecanismos de regulação de mercado.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da oferta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r>
              <a:rPr lang="pt-BR" dirty="0" smtClean="0"/>
              <a:t>A curva de oferta</a:t>
            </a: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2209006" y="2515394"/>
            <a:ext cx="5106194" cy="3656806"/>
            <a:chOff x="2209006" y="2515394"/>
            <a:chExt cx="4877594" cy="3124994"/>
          </a:xfrm>
        </p:grpSpPr>
        <p:cxnSp>
          <p:nvCxnSpPr>
            <p:cNvPr id="5" name="Conector de seta reta 4"/>
            <p:cNvCxnSpPr/>
            <p:nvPr/>
          </p:nvCxnSpPr>
          <p:spPr>
            <a:xfrm rot="5400000" flipH="1" flipV="1">
              <a:off x="647700" y="4076700"/>
              <a:ext cx="31242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>
              <a:off x="2209800" y="5638800"/>
              <a:ext cx="48768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aixaDeTexto 6"/>
          <p:cNvSpPr txBox="1"/>
          <p:nvPr/>
        </p:nvSpPr>
        <p:spPr>
          <a:xfrm>
            <a:off x="1447800" y="2362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Preço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715000" y="6248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Quantidade do Produto</a:t>
            </a:r>
            <a:endParaRPr lang="pt-BR" dirty="0"/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2895600" y="3200400"/>
            <a:ext cx="3048000" cy="243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Elasticidade-preço da oferta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764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Elasticidade-preço da oferta</a:t>
            </a:r>
          </a:p>
          <a:p>
            <a:pPr lvl="1"/>
            <a:r>
              <a:rPr lang="pt-BR" dirty="0" smtClean="0"/>
              <a:t>Razão entre a variação percentual na quantidade ofertada de um bem e a variação percentual no seu preço.</a:t>
            </a:r>
            <a:endParaRPr lang="pt-BR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09600" y="5029200"/>
            <a:ext cx="8153400" cy="16764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t-B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Onde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t-BR" sz="2900" dirty="0" smtClean="0">
                <a:latin typeface="Symbol" pitchFamily="18" charset="2"/>
              </a:rPr>
              <a:t>|e|</a:t>
            </a:r>
            <a:r>
              <a:rPr lang="pt-BR" sz="2900" dirty="0" smtClean="0"/>
              <a:t> &gt;1 = elástico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t-BR" sz="2900" dirty="0" smtClean="0">
                <a:latin typeface="Symbol" pitchFamily="18" charset="2"/>
              </a:rPr>
              <a:t>|e|</a:t>
            </a:r>
            <a:r>
              <a:rPr kumimoji="0" lang="pt-B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 1 = inelástico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t-BR" sz="2900" dirty="0" smtClean="0">
                <a:latin typeface="Symbol" pitchFamily="18" charset="2"/>
              </a:rPr>
              <a:t>|e|</a:t>
            </a:r>
            <a:r>
              <a:rPr lang="pt-BR" sz="2900" dirty="0" smtClean="0"/>
              <a:t> = 1 unitária</a:t>
            </a: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124200"/>
            <a:ext cx="22860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Elasticidade-preço da oferta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 elasticidade preço da oferta pode ser diferente no curto e no longo prazos</a:t>
            </a:r>
          </a:p>
          <a:p>
            <a:pPr lvl="1"/>
            <a:r>
              <a:rPr lang="pt-BR" dirty="0" smtClean="0"/>
              <a:t>Para a maior parte dos produtos a oferta é mais elástica no longo prazo que no curto prazo. 	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Equilíbrio de mercado: a lei da oferta e da 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Da interação entre as curvas de demanda e de oferta surge o preço de mercado, bem como a quantidade transacionada.</a:t>
            </a:r>
          </a:p>
          <a:p>
            <a:r>
              <a:rPr lang="pt-BR" dirty="0" smtClean="0"/>
              <a:t>Os preços tendem a um valor que equaliza as quantidades ofertadas e demandadas. Esta é a lei da oferta e da demanda.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Equilíbrio de mercado: a lei da oferta e da 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r>
              <a:rPr lang="pt-BR" dirty="0" smtClean="0"/>
              <a:t>O equilíbrio de mercado</a:t>
            </a: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2209006" y="2515394"/>
            <a:ext cx="5106194" cy="3656806"/>
            <a:chOff x="2209006" y="2515394"/>
            <a:chExt cx="4877594" cy="3124994"/>
          </a:xfrm>
        </p:grpSpPr>
        <p:cxnSp>
          <p:nvCxnSpPr>
            <p:cNvPr id="5" name="Conector de seta reta 4"/>
            <p:cNvCxnSpPr/>
            <p:nvPr/>
          </p:nvCxnSpPr>
          <p:spPr>
            <a:xfrm rot="5400000" flipH="1" flipV="1">
              <a:off x="647700" y="4076700"/>
              <a:ext cx="31242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>
              <a:off x="2209800" y="5638800"/>
              <a:ext cx="48768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aixaDeTexto 6"/>
          <p:cNvSpPr txBox="1"/>
          <p:nvPr/>
        </p:nvSpPr>
        <p:spPr>
          <a:xfrm>
            <a:off x="1447800" y="2362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Preço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715000" y="6248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Quantidade do Produto</a:t>
            </a:r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429000" y="3124200"/>
            <a:ext cx="2590800" cy="2514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10800000">
            <a:off x="3429000" y="3048004"/>
            <a:ext cx="2743200" cy="25907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3200400" y="27432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924272" y="2754868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</a:t>
            </a:r>
            <a:endParaRPr lang="pt-BR" dirty="0"/>
          </a:p>
        </p:txBody>
      </p:sp>
      <p:grpSp>
        <p:nvGrpSpPr>
          <p:cNvPr id="23" name="Grupo 22"/>
          <p:cNvGrpSpPr/>
          <p:nvPr/>
        </p:nvGrpSpPr>
        <p:grpSpPr>
          <a:xfrm>
            <a:off x="2209800" y="4343400"/>
            <a:ext cx="2590800" cy="1828800"/>
            <a:chOff x="2209800" y="4343400"/>
            <a:chExt cx="2590800" cy="1828800"/>
          </a:xfrm>
        </p:grpSpPr>
        <p:cxnSp>
          <p:nvCxnSpPr>
            <p:cNvPr id="20" name="Conector reto 19"/>
            <p:cNvCxnSpPr/>
            <p:nvPr/>
          </p:nvCxnSpPr>
          <p:spPr>
            <a:xfrm>
              <a:off x="2209800" y="4343400"/>
              <a:ext cx="25908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rot="5400000">
              <a:off x="3886200" y="5257800"/>
              <a:ext cx="18288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aixaDeTexto 23"/>
          <p:cNvSpPr txBox="1"/>
          <p:nvPr/>
        </p:nvSpPr>
        <p:spPr>
          <a:xfrm>
            <a:off x="1828800" y="419100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p*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4648200" y="61838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q*</a:t>
            </a:r>
            <a:endParaRPr lang="pt-BR" dirty="0"/>
          </a:p>
        </p:txBody>
      </p:sp>
      <p:cxnSp>
        <p:nvCxnSpPr>
          <p:cNvPr id="26" name="Conector reto 25"/>
          <p:cNvCxnSpPr/>
          <p:nvPr/>
        </p:nvCxnSpPr>
        <p:spPr>
          <a:xfrm>
            <a:off x="2209800" y="3657600"/>
            <a:ext cx="32766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2209800" y="5410200"/>
            <a:ext cx="37338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752600" y="519326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p2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752600" y="34290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p1</a:t>
            </a:r>
            <a:endParaRPr lang="pt-BR" dirty="0"/>
          </a:p>
        </p:txBody>
      </p:sp>
      <p:cxnSp>
        <p:nvCxnSpPr>
          <p:cNvPr id="33" name="Conector reto 32"/>
          <p:cNvCxnSpPr/>
          <p:nvPr/>
        </p:nvCxnSpPr>
        <p:spPr>
          <a:xfrm>
            <a:off x="4038600" y="3657600"/>
            <a:ext cx="1447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3657600" y="5410200"/>
            <a:ext cx="228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rot="10800000" flipV="1">
            <a:off x="4724400" y="2438400"/>
            <a:ext cx="1219200" cy="1143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5943600" y="2209800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Excesso de oferta</a:t>
            </a:r>
            <a:endParaRPr lang="pt-BR" dirty="0"/>
          </a:p>
        </p:txBody>
      </p:sp>
      <p:cxnSp>
        <p:nvCxnSpPr>
          <p:cNvPr id="44" name="Conector de seta reta 43"/>
          <p:cNvCxnSpPr/>
          <p:nvPr/>
        </p:nvCxnSpPr>
        <p:spPr>
          <a:xfrm rot="10800000" flipV="1">
            <a:off x="5116074" y="4191000"/>
            <a:ext cx="1219200" cy="1143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>
            <a:off x="6335274" y="3962400"/>
            <a:ext cx="211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Excesso de demanda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/>
      <p:bldP spid="8" grpId="0"/>
      <p:bldP spid="17" grpId="0"/>
      <p:bldP spid="18" grpId="0"/>
      <p:bldP spid="24" grpId="0"/>
      <p:bldP spid="25" grpId="0"/>
      <p:bldP spid="30" grpId="0"/>
      <p:bldP spid="31" grpId="0"/>
      <p:bldP spid="42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940552" cy="495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GONCALVES, Antonio Carlos Porto; GONCALVES, Robson </a:t>
            </a:r>
            <a:r>
              <a:rPr lang="en-US" sz="2000" dirty="0" err="1" smtClean="0"/>
              <a:t>Ribeiro</a:t>
            </a:r>
            <a:r>
              <a:rPr lang="en-US" sz="2000" dirty="0" smtClean="0"/>
              <a:t>; SANTACRUZ, </a:t>
            </a:r>
            <a:r>
              <a:rPr lang="en-US" sz="2000" dirty="0" err="1" smtClean="0"/>
              <a:t>Ruy</a:t>
            </a:r>
            <a:r>
              <a:rPr lang="en-US" sz="2000" dirty="0" smtClean="0"/>
              <a:t>, MATESCO, </a:t>
            </a:r>
            <a:r>
              <a:rPr lang="en-US" sz="2000" dirty="0" err="1" smtClean="0"/>
              <a:t>Virene</a:t>
            </a:r>
            <a:r>
              <a:rPr lang="en-US" sz="2000" dirty="0" smtClean="0"/>
              <a:t> </a:t>
            </a:r>
            <a:r>
              <a:rPr lang="en-US" sz="2000" dirty="0" err="1" smtClean="0"/>
              <a:t>Roxo</a:t>
            </a:r>
            <a:r>
              <a:rPr lang="en-US" sz="2000" dirty="0" smtClean="0"/>
              <a:t>. </a:t>
            </a:r>
            <a:r>
              <a:rPr lang="en-US" sz="2000" b="1" dirty="0" err="1" smtClean="0"/>
              <a:t>Serie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Gestao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Empresarial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en-US" sz="2000" b="1" dirty="0" err="1" smtClean="0"/>
              <a:t>Economia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Aplicada</a:t>
            </a:r>
            <a:r>
              <a:rPr lang="en-US" sz="2000" b="1" dirty="0" smtClean="0"/>
              <a:t>. </a:t>
            </a:r>
            <a:r>
              <a:rPr lang="en-US" sz="2000" dirty="0" smtClean="0"/>
              <a:t>7.ed. Rio de Janeiro: FGV. 2007</a:t>
            </a:r>
          </a:p>
          <a:p>
            <a:r>
              <a:rPr lang="pt-BR" sz="2000" dirty="0" smtClean="0"/>
              <a:t>A economia é uma ciência complexa mas fundamental para a compreensão do ambiente onde as instituições privadas e governamentais atuam. Este livro facilita esse entendimento, oferecendo ao leitor um conjunto de conceitos econômicos úteis e suas interações. Como o tema é muito vasto os autores escolheram enfocar aquilo que consideram realmente essencial.</a:t>
            </a:r>
          </a:p>
          <a:p>
            <a:r>
              <a:rPr lang="en-US" sz="2000" dirty="0" err="1" smtClean="0"/>
              <a:t>Onde</a:t>
            </a:r>
            <a:r>
              <a:rPr lang="en-US" sz="2000" dirty="0" smtClean="0"/>
              <a:t> </a:t>
            </a:r>
            <a:r>
              <a:rPr lang="en-US" sz="2000" dirty="0" err="1" smtClean="0"/>
              <a:t>conseguir</a:t>
            </a:r>
            <a:r>
              <a:rPr lang="en-US" sz="2000" dirty="0" smtClean="0"/>
              <a:t>: FGV </a:t>
            </a:r>
            <a:r>
              <a:rPr lang="en-US" sz="2000" dirty="0" err="1" smtClean="0"/>
              <a:t>Editora</a:t>
            </a:r>
            <a:r>
              <a:rPr lang="en-US" sz="2000" dirty="0" smtClean="0"/>
              <a:t> - </a:t>
            </a:r>
            <a:r>
              <a:rPr lang="en-US" sz="2000" dirty="0" smtClean="0">
                <a:hlinkClick r:id="rId2"/>
              </a:rPr>
              <a:t>http://www.editora.fgv.br/</a:t>
            </a:r>
            <a:endParaRPr lang="pt-BR" sz="2000" dirty="0"/>
          </a:p>
        </p:txBody>
      </p:sp>
      <p:pic>
        <p:nvPicPr>
          <p:cNvPr id="1026" name="Picture 2" descr="C:\Users\Salomao Franco Neves\Pictures\Economia aplic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600200"/>
            <a:ext cx="1828800" cy="27279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105400"/>
            <a:ext cx="9144000" cy="762000"/>
          </a:xfrm>
          <a:solidFill>
            <a:schemeClr val="accent2">
              <a:alpha val="53000"/>
            </a:schemeClr>
          </a:solidFill>
        </p:spPr>
        <p:txBody>
          <a:bodyPr/>
          <a:lstStyle/>
          <a:p>
            <a:pPr algn="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Econômicos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Anderson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Litaiff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Feitosa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Costa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214313"/>
            <a:ext cx="9144000" cy="1016000"/>
          </a:xfrm>
          <a:prstGeom prst="rect">
            <a:avLst/>
          </a:prstGeom>
          <a:solidFill>
            <a:schemeClr val="accent2">
              <a:alpha val="47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		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Universidade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Federal do Amazonas – UFAM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		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Faculdade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de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Estudos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Sociais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– FES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		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Departamento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de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Economia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e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Análise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- DEA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2" descr="C:\Users\Usuario\Pictures\Ufam - 100 a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2286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0" y="6019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Microeconomia</a:t>
            </a:r>
            <a:r>
              <a:rPr lang="en-US" dirty="0" smtClean="0"/>
              <a:t> e </a:t>
            </a:r>
            <a:r>
              <a:rPr lang="en-US" dirty="0" err="1" smtClean="0"/>
              <a:t>Macroeconomia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Microeconomia</a:t>
            </a:r>
          </a:p>
          <a:p>
            <a:pPr lvl="1"/>
            <a:r>
              <a:rPr lang="pt-BR" dirty="0" smtClean="0"/>
              <a:t>Estuda o comportamento dos consumidores e das empresas em seus mercados.</a:t>
            </a:r>
          </a:p>
          <a:p>
            <a:r>
              <a:rPr lang="pt-BR" dirty="0" smtClean="0"/>
              <a:t>Macroeconomia</a:t>
            </a:r>
          </a:p>
          <a:p>
            <a:pPr lvl="1"/>
            <a:r>
              <a:rPr lang="pt-BR" dirty="0" smtClean="0"/>
              <a:t>Analisa o conjunto das decisões de todos os agente econômicos.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Objeto de estudo da microeconomia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r>
              <a:rPr lang="pt-BR" dirty="0" smtClean="0"/>
              <a:t>Otimização de objetivos sujeitos a restrições orçamentárias e tecnológicas.</a:t>
            </a:r>
          </a:p>
          <a:p>
            <a:r>
              <a:rPr lang="pt-BR" dirty="0" smtClean="0"/>
              <a:t>A microeconomia foca:</a:t>
            </a:r>
          </a:p>
          <a:p>
            <a:pPr lvl="1"/>
            <a:r>
              <a:rPr lang="pt-BR" dirty="0" smtClean="0"/>
              <a:t>O comportamento do consumidor</a:t>
            </a:r>
          </a:p>
          <a:p>
            <a:pPr lvl="1"/>
            <a:r>
              <a:rPr lang="pt-BR" dirty="0" smtClean="0"/>
              <a:t>O comportamento da empresa</a:t>
            </a:r>
          </a:p>
          <a:p>
            <a:pPr lvl="1"/>
            <a:r>
              <a:rPr lang="pt-BR" dirty="0" smtClean="0"/>
              <a:t>A tecnologia de produção da empresa</a:t>
            </a:r>
          </a:p>
          <a:p>
            <a:pPr lvl="1"/>
            <a:r>
              <a:rPr lang="pt-BR" dirty="0" smtClean="0"/>
              <a:t>O ambiente no mercado de atuação da empresa, ou seja, a análise da concorrência</a:t>
            </a:r>
          </a:p>
          <a:p>
            <a:r>
              <a:rPr lang="pt-BR" dirty="0" smtClean="0"/>
              <a:t>Núcleo central: o processo de </a:t>
            </a:r>
            <a:r>
              <a:rPr lang="pt-BR" b="1" u="sng" dirty="0" smtClean="0"/>
              <a:t>determinação de preços</a:t>
            </a:r>
            <a:endParaRPr lang="pt-BR" b="1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da 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Autofit/>
          </a:bodyPr>
          <a:lstStyle/>
          <a:p>
            <a:r>
              <a:rPr lang="pt-BR" sz="2300" dirty="0" smtClean="0"/>
              <a:t>Relação inversa entre preço e quantidade.</a:t>
            </a:r>
          </a:p>
          <a:p>
            <a:r>
              <a:rPr lang="pt-BR" sz="2300" dirty="0" smtClean="0"/>
              <a:t>A demanda depende de muitos fatores, como:</a:t>
            </a:r>
          </a:p>
          <a:p>
            <a:pPr lvl="1"/>
            <a:r>
              <a:rPr lang="pt-BR" sz="2300" dirty="0" smtClean="0"/>
              <a:t>As preferências do consumidor</a:t>
            </a:r>
          </a:p>
          <a:p>
            <a:pPr lvl="1"/>
            <a:r>
              <a:rPr lang="pt-BR" sz="2300" dirty="0" smtClean="0"/>
              <a:t>O preço do produto em questão</a:t>
            </a:r>
          </a:p>
          <a:p>
            <a:pPr lvl="1"/>
            <a:r>
              <a:rPr lang="pt-BR" sz="2300" dirty="0" smtClean="0"/>
              <a:t>O preço de outros produtos</a:t>
            </a:r>
          </a:p>
          <a:p>
            <a:pPr lvl="1"/>
            <a:r>
              <a:rPr lang="pt-BR" sz="2300" dirty="0" smtClean="0"/>
              <a:t>A renda do consumidor</a:t>
            </a:r>
          </a:p>
          <a:p>
            <a:pPr lvl="1"/>
            <a:r>
              <a:rPr lang="pt-BR" sz="2300" dirty="0" smtClean="0"/>
              <a:t>A distribuição de renda</a:t>
            </a:r>
          </a:p>
          <a:p>
            <a:pPr lvl="1"/>
            <a:r>
              <a:rPr lang="pt-BR" sz="2300" dirty="0" smtClean="0"/>
              <a:t>O total da população</a:t>
            </a:r>
          </a:p>
          <a:p>
            <a:pPr lvl="1"/>
            <a:r>
              <a:rPr lang="pt-BR" sz="2300" dirty="0" smtClean="0"/>
              <a:t>As disponibilidades de crédito</a:t>
            </a:r>
          </a:p>
          <a:p>
            <a:pPr lvl="1"/>
            <a:r>
              <a:rPr lang="pt-BR" sz="2300" dirty="0" smtClean="0"/>
              <a:t>As políticas governamentais direcionadas para o consumo, como impostos  e subsídios</a:t>
            </a:r>
          </a:p>
          <a:p>
            <a:pPr lvl="1"/>
            <a:r>
              <a:rPr lang="pt-BR" sz="2300" dirty="0" smtClean="0"/>
              <a:t>Os níveis passados de renda, dentre outros</a:t>
            </a:r>
            <a:endParaRPr lang="pt-BR" sz="23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da 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/>
          <a:lstStyle/>
          <a:p>
            <a:r>
              <a:rPr lang="pt-BR" dirty="0" smtClean="0"/>
              <a:t>Função demanda</a:t>
            </a:r>
            <a:endParaRPr lang="pt-BR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2"/>
              <p:cNvSpPr txBox="1">
                <a:spLocks/>
              </p:cNvSpPr>
              <p:nvPr/>
            </p:nvSpPr>
            <p:spPr>
              <a:xfrm>
                <a:off x="609600" y="3048000"/>
                <a:ext cx="8153400" cy="3429000"/>
              </a:xfrm>
              <a:prstGeom prst="rect">
                <a:avLst/>
              </a:prstGeom>
            </p:spPr>
            <p:txBody>
              <a:bodyPr vert="horz">
                <a:normAutofit lnSpcReduction="10000"/>
              </a:bodyPr>
              <a:lstStyle/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Char char=""/>
                  <a:tabLst/>
                  <a:defRPr/>
                </a:pPr>
                <a:r>
                  <a:rPr kumimoji="0" lang="pt-BR" sz="2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Onde</a:t>
                </a:r>
              </a:p>
              <a:p>
                <a:pPr marL="7772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pt-BR" sz="29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9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29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pt-BR" sz="29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pt-BR" sz="2900" dirty="0" smtClean="0"/>
                  <a:t>= Quantidade demandada do bem X</a:t>
                </a:r>
              </a:p>
              <a:p>
                <a:pPr marL="7772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</a:pPr>
                <a:r>
                  <a:rPr lang="pt-BR" sz="2900" b="1" dirty="0" err="1" smtClean="0"/>
                  <a:t>Px</a:t>
                </a:r>
                <a:r>
                  <a:rPr lang="pt-BR" sz="2900" b="1" dirty="0" smtClean="0"/>
                  <a:t> = Preço do bem X</a:t>
                </a:r>
              </a:p>
              <a:p>
                <a:pPr marL="7772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</a:pPr>
                <a:r>
                  <a:rPr kumimoji="0" lang="pt-BR" sz="29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Rc</a:t>
                </a:r>
                <a:r>
                  <a:rPr kumimoji="0" lang="pt-BR" sz="2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= Renda dos </a:t>
                </a:r>
                <a:r>
                  <a:rPr kumimoji="0" lang="pt-BR" sz="29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consumidadores</a:t>
                </a:r>
                <a:endParaRPr kumimoji="0" lang="pt-BR" sz="2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7772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9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9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9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pt-BR" sz="2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9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9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29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900" dirty="0" smtClean="0"/>
                  <a:t>= Preços dos demais bens</a:t>
                </a:r>
              </a:p>
              <a:p>
                <a:pPr marL="7772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</a:pPr>
                <a:r>
                  <a:rPr kumimoji="0" lang="pt-BR" sz="29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EPc</a:t>
                </a:r>
                <a:r>
                  <a:rPr kumimoji="0" lang="pt-BR" sz="2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= Estrutura</a:t>
                </a:r>
                <a:r>
                  <a:rPr kumimoji="0" lang="pt-BR" sz="29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de preferências e gostos dos consumidores</a:t>
                </a:r>
                <a:r>
                  <a:rPr kumimoji="0" lang="pt-BR" sz="2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pPr lvl="1">
                  <a:spcBef>
                    <a:spcPts val="700"/>
                  </a:spcBef>
                  <a:buClr>
                    <a:schemeClr val="accent2"/>
                  </a:buClr>
                  <a:buSzPct val="60000"/>
                </a:pPr>
                <a:endParaRPr kumimoji="0" lang="pt-BR" sz="2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8153400" cy="3429000"/>
              </a:xfrm>
              <a:prstGeom prst="rect">
                <a:avLst/>
              </a:prstGeom>
              <a:blipFill rotWithShape="0">
                <a:blip r:embed="rId2"/>
                <a:stretch>
                  <a:fillRect l="-374" t="-3020" b="-19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676400" y="2286000"/>
                <a:ext cx="60334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𝐸𝑃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286000"/>
                <a:ext cx="603344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010" b="-344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da 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/>
          <a:lstStyle/>
          <a:p>
            <a:r>
              <a:rPr lang="pt-BR" dirty="0" smtClean="0"/>
              <a:t>Forma Simplificada da Função demanda</a:t>
            </a:r>
            <a:endParaRPr lang="pt-BR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09600" y="3124200"/>
            <a:ext cx="8153400" cy="3429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t-B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demanda</a:t>
            </a:r>
            <a:r>
              <a:rPr kumimoji="0" lang="pt-BR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por um determinado bem ou serviço se define como “AS DISTINTAS QUANTIDADES QUE OS CONSUMIDORES ESTÃO DISPOSTOS A ADQUIRIR DO MESMO POR PERÍODO DE TEMPO AOS SEUS DIVERSOS PREÇOS POSSÍVEIS”</a:t>
            </a:r>
            <a:endParaRPr kumimoji="0" lang="pt-BR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spcBef>
                <a:spcPts val="700"/>
              </a:spcBef>
              <a:buClr>
                <a:schemeClr val="accent2"/>
              </a:buClr>
              <a:buSzPct val="60000"/>
            </a:pPr>
            <a:endParaRPr kumimoji="0" lang="pt-BR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583598" y="2373868"/>
                <a:ext cx="15980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598" y="2373868"/>
                <a:ext cx="1598002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5344" b="-3606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73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2309</TotalTime>
  <Words>1072</Words>
  <Application>Microsoft Office PowerPoint</Application>
  <PresentationFormat>Apresentação na tela (4:3)</PresentationFormat>
  <Paragraphs>165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Cambria Math</vt:lpstr>
      <vt:lpstr>Symbol</vt:lpstr>
      <vt:lpstr>Tw Cen MT</vt:lpstr>
      <vt:lpstr>Wingdings</vt:lpstr>
      <vt:lpstr>Wingdings 2</vt:lpstr>
      <vt:lpstr>Mediano</vt:lpstr>
      <vt:lpstr>Introdução à Economia </vt:lpstr>
      <vt:lpstr>Estrutura do Curso</vt:lpstr>
      <vt:lpstr>Referencia</vt:lpstr>
      <vt:lpstr>Conceitos Econômicos</vt:lpstr>
      <vt:lpstr>Microeconomia e Macroeconomia</vt:lpstr>
      <vt:lpstr>Objeto de estudo da microeconomia</vt:lpstr>
      <vt:lpstr>Lei da demanda</vt:lpstr>
      <vt:lpstr>Lei da demanda</vt:lpstr>
      <vt:lpstr>Lei da demanda</vt:lpstr>
      <vt:lpstr>Lei da demanda</vt:lpstr>
      <vt:lpstr>Lei da demanda</vt:lpstr>
      <vt:lpstr>Lei da demanda</vt:lpstr>
      <vt:lpstr>Lei da demanda</vt:lpstr>
      <vt:lpstr>Lei da demanda</vt:lpstr>
      <vt:lpstr>Lei da demanda</vt:lpstr>
      <vt:lpstr>Elasticidade da demanda</vt:lpstr>
      <vt:lpstr>Elasticidade da demanda</vt:lpstr>
      <vt:lpstr>Elasticidade da demanda</vt:lpstr>
      <vt:lpstr>Elasticidade da demanda</vt:lpstr>
      <vt:lpstr>Lei da oferta</vt:lpstr>
      <vt:lpstr>Lei da oferta</vt:lpstr>
      <vt:lpstr>Lei da oferta</vt:lpstr>
      <vt:lpstr>Elasticidade-preço da oferta</vt:lpstr>
      <vt:lpstr>Elasticidade-preço da oferta</vt:lpstr>
      <vt:lpstr>Equilíbrio de mercado: a lei da oferta e da demanda</vt:lpstr>
      <vt:lpstr>Equilíbrio de mercado: a lei da oferta e da demanda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Economia Aplicada</dc:title>
  <dc:creator>Salomao Franco Neves</dc:creator>
  <cp:lastModifiedBy>Anderson</cp:lastModifiedBy>
  <cp:revision>203</cp:revision>
  <dcterms:created xsi:type="dcterms:W3CDTF">2010-03-17T01:53:38Z</dcterms:created>
  <dcterms:modified xsi:type="dcterms:W3CDTF">2014-01-28T20:14:45Z</dcterms:modified>
</cp:coreProperties>
</file>