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3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2800"/>
            </a:lvl1pPr>
            <a:lvl2pPr>
              <a:defRPr sz="20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E19915-712D-454D-8CA7-6801873C0643}" type="datetimeFigureOut">
              <a:rPr lang="pt-BR" smtClean="0"/>
              <a:t>29/01/2016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wmf"/><Relationship Id="rId7" Type="http://schemas.openxmlformats.org/officeDocument/2006/relationships/image" Target="../media/image1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352928" cy="1470025"/>
          </a:xfrm>
        </p:spPr>
        <p:txBody>
          <a:bodyPr>
            <a:normAutofit/>
          </a:bodyPr>
          <a:lstStyle/>
          <a:p>
            <a:r>
              <a:rPr lang="pt-BR" sz="5200" dirty="0" smtClean="0"/>
              <a:t>Frequência Complexa</a:t>
            </a:r>
            <a:endParaRPr lang="pt-BR" sz="5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554461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Prof. </a:t>
            </a:r>
            <a:r>
              <a:rPr lang="pt-BR" dirty="0" err="1" smtClean="0"/>
              <a:t>Iury</a:t>
            </a:r>
            <a:r>
              <a:rPr lang="pt-BR" dirty="0" smtClean="0"/>
              <a:t> V. de Bessa</a:t>
            </a:r>
          </a:p>
          <a:p>
            <a:pPr algn="l"/>
            <a:r>
              <a:rPr lang="pt-BR" dirty="0" smtClean="0"/>
              <a:t>Departamento de Eletricidade</a:t>
            </a:r>
          </a:p>
          <a:p>
            <a:pPr algn="l"/>
            <a:r>
              <a:rPr lang="pt-BR" dirty="0" smtClean="0"/>
              <a:t>Faculdade de Tecnologia</a:t>
            </a:r>
          </a:p>
          <a:p>
            <a:pPr algn="l"/>
            <a:r>
              <a:rPr lang="pt-BR" dirty="0" smtClean="0"/>
              <a:t>Universidade Federal do Amazonas</a:t>
            </a:r>
          </a:p>
          <a:p>
            <a:endParaRPr lang="pt-BR" dirty="0"/>
          </a:p>
        </p:txBody>
      </p:sp>
      <p:pic>
        <p:nvPicPr>
          <p:cNvPr id="1026" name="Picture 2" descr="http://www.comvest.ufam.edu.br/webcon/lib/image/brasa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156370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1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Oscilações crescentes e decrescentes</a:t>
            </a:r>
            <a:endParaRPr lang="pt-BR" dirty="0"/>
          </a:p>
        </p:txBody>
      </p:sp>
      <p:pic>
        <p:nvPicPr>
          <p:cNvPr id="19" name="Espaço Reservado para Conteúdo 1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9" t="4921" r="6963" b="7408"/>
          <a:stretch/>
        </p:blipFill>
        <p:spPr>
          <a:xfrm>
            <a:off x="323528" y="1877960"/>
            <a:ext cx="4237989" cy="3156155"/>
          </a:xfrm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2" t="5740" r="7334" b="7408"/>
          <a:stretch/>
        </p:blipFill>
        <p:spPr>
          <a:xfrm>
            <a:off x="4561517" y="1907458"/>
            <a:ext cx="4188542" cy="31266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pt-BR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pt-BR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1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pt-BR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pt-BR" b="1" i="1">
                              <a:latin typeface="Cambria Math"/>
                            </a:rPr>
                            <m:t>𝝈</m:t>
                          </m:r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pt-BR" b="1" i="1">
                          <a:latin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pt-BR" b="1" i="1">
                          <a:latin typeface="Cambria Math"/>
                        </a:rPr>
                        <m:t>cos</m:t>
                      </m:r>
                      <m:d>
                        <m:dPr>
                          <m:ctrlPr>
                            <a:rPr lang="pt-BR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/>
                            </a:rPr>
                            <m:t>𝝎</m:t>
                          </m:r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  <m:r>
                            <a:rPr lang="pt-BR" b="1" i="1">
                              <a:latin typeface="Cambria Math"/>
                            </a:rPr>
                            <m:t>+</m:t>
                          </m:r>
                          <m:r>
                            <a:rPr lang="pt-BR" b="1" i="1">
                              <a:latin typeface="Cambria Math"/>
                            </a:rPr>
                            <m:t>𝝓</m:t>
                          </m:r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43996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=0,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96" y="5106034"/>
                <a:ext cx="37399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785802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=0,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802" y="5106034"/>
                <a:ext cx="37399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44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Oscilações crescentes e decrescentes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76490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⋅</m:t>
                      </m:r>
                      <m:func>
                        <m:func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𝜔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𝜙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𝜙</m:t>
                          </m:r>
                        </m:sup>
                      </m:sSup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𝜙</m:t>
                          </m:r>
                        </m:sup>
                      </m:sSup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smtClean="0">
                          <a:latin typeface="Cambria Math"/>
                        </a:rPr>
                        <m:t>𝐘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𝜙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(</m:t>
                      </m:r>
                      <m:r>
                        <a:rPr lang="pt-BR" b="1" i="0" smtClean="0">
                          <a:latin typeface="Cambria Math"/>
                        </a:rPr>
                        <m:t>𝐘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𝜎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  <m:r>
                            <a:rPr lang="pt-BR" i="1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b="1" i="0" smtClean="0">
                          <a:latin typeface="Cambria Math"/>
                        </a:rPr>
                        <m:t>𝐘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𝜎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  <m:r>
                            <a:rPr lang="pt-BR" i="1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76490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331640" y="4509120"/>
                <a:ext cx="676875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400" b="1" dirty="0" smtClean="0">
                    <a:solidFill>
                      <a:srgbClr val="FF0000"/>
                    </a:solidFill>
                  </a:rPr>
                  <a:t>Então,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pode ser escrito como a metade da soma de dois </a:t>
                </a:r>
                <a:r>
                  <a:rPr lang="pt-BR" sz="2400" b="1" dirty="0" err="1" smtClean="0">
                    <a:solidFill>
                      <a:srgbClr val="FF0000"/>
                    </a:solidFill>
                  </a:rPr>
                  <a:t>fasores</a:t>
                </a:r>
                <a:r>
                  <a:rPr lang="pt-BR" sz="2400" b="1" dirty="0" smtClean="0">
                    <a:solidFill>
                      <a:srgbClr val="FF0000"/>
                    </a:solidFill>
                  </a:rPr>
                  <a:t> girantes (em sentidos opostos) com velocidade angular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𝝎</m:t>
                    </m:r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e taxa de redução (crescimento)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𝝈</m:t>
                    </m:r>
                  </m:oMath>
                </a14:m>
                <a:endParaRPr lang="pt-B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09120"/>
                <a:ext cx="6768752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350" t="-2724" r="-1350" b="-85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have direita 4"/>
          <p:cNvSpPr/>
          <p:nvPr/>
        </p:nvSpPr>
        <p:spPr>
          <a:xfrm rot="5400000">
            <a:off x="4193957" y="3384000"/>
            <a:ext cx="180022" cy="1440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have direita 5"/>
          <p:cNvSpPr/>
          <p:nvPr/>
        </p:nvSpPr>
        <p:spPr>
          <a:xfrm rot="5400000">
            <a:off x="6066165" y="3384000"/>
            <a:ext cx="180022" cy="1440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255492" y="423185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 smtClean="0">
                <a:solidFill>
                  <a:srgbClr val="FF0000"/>
                </a:solidFill>
              </a:rPr>
              <a:t>Fasores</a:t>
            </a:r>
            <a:r>
              <a:rPr lang="pt-BR" dirty="0" smtClean="0">
                <a:solidFill>
                  <a:srgbClr val="FF0000"/>
                </a:solidFill>
              </a:rPr>
              <a:t> Girantes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9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frequência complexa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Definimos a frequência complexa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pt-BR" dirty="0" smtClean="0"/>
                  <a:t> como sendo: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𝑠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</m:oMath>
                  </m:oMathPara>
                </a14:m>
                <a:endParaRPr lang="pt-BR" b="0" dirty="0" smtClean="0"/>
              </a:p>
              <a:p>
                <a:r>
                  <a:rPr lang="pt-BR" dirty="0" smtClean="0"/>
                  <a:t>Onde: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pt-BR" dirty="0" smtClean="0"/>
                  <a:t>: é a taxa logarítmica de redução (crescimento)  em magnitude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pt-BR" dirty="0" smtClean="0"/>
                  <a:t>: é a velocidade angular</a:t>
                </a:r>
              </a:p>
              <a:p>
                <a:r>
                  <a:rPr lang="pt-BR" dirty="0" smtClean="0"/>
                  <a:t>Qual a resposta forçada de um circuito a uma entrada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1" i="0" smtClean="0">
                        <a:latin typeface="Cambria Math"/>
                      </a:rPr>
                      <m:t>𝐗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1" i="0" smtClean="0">
                          <a:latin typeface="Cambria Math"/>
                        </a:rPr>
                        <m:t>𝐘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𝑠𝑡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b="1" i="0" smtClean="0">
                          <a:latin typeface="Cambria Math"/>
                        </a:rPr>
                        <m:t>𝐗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𝑠𝑡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/>
          <p:cNvSpPr/>
          <p:nvPr/>
        </p:nvSpPr>
        <p:spPr>
          <a:xfrm rot="5400000">
            <a:off x="5249049" y="4841865"/>
            <a:ext cx="180022" cy="72008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04160" y="529191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Função de circuito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13886" y="5733256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Quem é H(s)?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Impedância e </a:t>
            </a:r>
            <a:r>
              <a:rPr lang="pt-BR" dirty="0" err="1" smtClean="0"/>
              <a:t>Admitância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268947" y="1600200"/>
                <a:ext cx="4417854" cy="4876800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/>
                  <a:t>A razão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pt-BR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den>
                    </m:f>
                  </m:oMath>
                </a14:m>
                <a:r>
                  <a:rPr lang="pt-BR" dirty="0" smtClean="0"/>
                  <a:t> é denominada </a:t>
                </a:r>
                <a:r>
                  <a:rPr lang="pt-BR" i="1" dirty="0" smtClean="0"/>
                  <a:t>impedância</a:t>
                </a:r>
                <a:r>
                  <a:rPr lang="pt-BR" dirty="0"/>
                  <a:t> </a:t>
                </a:r>
                <a:r>
                  <a:rPr lang="pt-BR" dirty="0" smtClean="0"/>
                  <a:t>e sua inversa é chamada de </a:t>
                </a:r>
                <a:r>
                  <a:rPr lang="pt-BR" i="1" dirty="0" err="1" smtClean="0"/>
                  <a:t>admitância</a:t>
                </a:r>
                <a:r>
                  <a:rPr lang="pt-BR" i="1" dirty="0" smtClean="0"/>
                  <a:t> </a:t>
                </a:r>
                <a:r>
                  <a:rPr lang="pt-BR" dirty="0" smtClean="0"/>
                  <a:t>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r>
                  <a:rPr lang="pt-BR" dirty="0" smtClean="0"/>
                  <a:t>). </a:t>
                </a:r>
              </a:p>
              <a:p>
                <a:pPr lvl="1"/>
                <a:r>
                  <a:rPr lang="pt-BR" dirty="0" smtClean="0"/>
                  <a:t>Se o elemento for resistência: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b="0" dirty="0" smtClean="0"/>
              </a:p>
              <a:p>
                <a:pPr lvl="1"/>
                <a:r>
                  <a:rPr lang="pt-BR" dirty="0" smtClean="0"/>
                  <a:t>Para capacitância: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𝑠𝐶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lvl="1"/>
                <a:r>
                  <a:rPr lang="pt-BR" dirty="0" smtClean="0"/>
                  <a:t>E para indutância: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𝑠𝐿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68947" y="1600200"/>
                <a:ext cx="4417854" cy="4876800"/>
              </a:xfrm>
              <a:blipFill rotWithShape="1">
                <a:blip r:embed="rId2"/>
                <a:stretch>
                  <a:fillRect l="-1793" r="-34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upo 34"/>
          <p:cNvGrpSpPr/>
          <p:nvPr/>
        </p:nvGrpSpPr>
        <p:grpSpPr>
          <a:xfrm>
            <a:off x="395536" y="3929155"/>
            <a:ext cx="4015775" cy="1235079"/>
            <a:chOff x="569903" y="2423088"/>
            <a:chExt cx="4015775" cy="1235079"/>
          </a:xfrm>
        </p:grpSpPr>
        <p:grpSp>
          <p:nvGrpSpPr>
            <p:cNvPr id="20" name="Grupo 19"/>
            <p:cNvGrpSpPr/>
            <p:nvPr/>
          </p:nvGrpSpPr>
          <p:grpSpPr>
            <a:xfrm>
              <a:off x="1484108" y="2686059"/>
              <a:ext cx="1967268" cy="972108"/>
              <a:chOff x="1124067" y="2492896"/>
              <a:chExt cx="1967268" cy="972108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606078" y="2492896"/>
                <a:ext cx="1093714" cy="9721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pt-BR" sz="2800" b="1" dirty="0" smtClean="0"/>
                  <a:t>CKT</a:t>
                </a:r>
                <a:endParaRPr lang="pt-BR" sz="2800" b="1" dirty="0"/>
              </a:p>
            </p:txBody>
          </p:sp>
          <p:cxnSp>
            <p:nvCxnSpPr>
              <p:cNvPr id="6" name="Conector reto 5"/>
              <p:cNvCxnSpPr/>
              <p:nvPr/>
            </p:nvCxnSpPr>
            <p:spPr>
              <a:xfrm>
                <a:off x="2699792" y="2636912"/>
                <a:ext cx="33303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to 6"/>
              <p:cNvCxnSpPr/>
              <p:nvPr/>
            </p:nvCxnSpPr>
            <p:spPr>
              <a:xfrm>
                <a:off x="2699792" y="3284984"/>
                <a:ext cx="333037" cy="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tângulo 7"/>
              <p:cNvSpPr/>
              <p:nvPr/>
            </p:nvSpPr>
            <p:spPr>
              <a:xfrm>
                <a:off x="2974322" y="2796122"/>
                <a:ext cx="117013" cy="36565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 sz="2800" b="1" dirty="0"/>
              </a:p>
            </p:txBody>
          </p:sp>
          <p:cxnSp>
            <p:nvCxnSpPr>
              <p:cNvPr id="10" name="Conector reto 9"/>
              <p:cNvCxnSpPr>
                <a:endCxn id="8" idx="2"/>
              </p:cNvCxnSpPr>
              <p:nvPr/>
            </p:nvCxnSpPr>
            <p:spPr>
              <a:xfrm flipV="1">
                <a:off x="3032828" y="3161777"/>
                <a:ext cx="1" cy="12320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/>
              <p:cNvCxnSpPr>
                <a:endCxn id="8" idx="0"/>
              </p:cNvCxnSpPr>
              <p:nvPr/>
            </p:nvCxnSpPr>
            <p:spPr>
              <a:xfrm>
                <a:off x="3032829" y="2636912"/>
                <a:ext cx="0" cy="15921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1274428" y="2636912"/>
                <a:ext cx="32403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 flipV="1">
                <a:off x="1274428" y="3284984"/>
                <a:ext cx="324036" cy="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 flipV="1">
                <a:off x="1286085" y="3161777"/>
                <a:ext cx="0" cy="1232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/>
              <p:cNvCxnSpPr/>
              <p:nvPr/>
            </p:nvCxnSpPr>
            <p:spPr>
              <a:xfrm flipH="1">
                <a:off x="1286084" y="2636912"/>
                <a:ext cx="1" cy="15921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Elipse 18"/>
              <p:cNvSpPr/>
              <p:nvPr/>
            </p:nvSpPr>
            <p:spPr>
              <a:xfrm>
                <a:off x="1124067" y="2796122"/>
                <a:ext cx="324035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aixaDeTexto 21"/>
                <p:cNvSpPr txBox="1"/>
                <p:nvPr/>
              </p:nvSpPr>
              <p:spPr>
                <a:xfrm>
                  <a:off x="569903" y="3063944"/>
                  <a:ext cx="10047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200" b="0" i="1" smtClean="0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pt-BR" sz="1200" b="0" i="1" smtClean="0">
                            <a:latin typeface="Cambria Math"/>
                          </a:rPr>
                          <m:t>=</m:t>
                        </m:r>
                        <m:r>
                          <a:rPr lang="pt-BR" sz="1200" b="1" i="0" smtClean="0">
                            <a:latin typeface="Cambria Math"/>
                          </a:rPr>
                          <m:t>𝐗</m:t>
                        </m:r>
                        <m:sSup>
                          <m:sSup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t-BR" sz="1200" b="0" i="1" smtClean="0">
                                <a:latin typeface="Cambria Math"/>
                              </a:rPr>
                              <m:t>𝑠𝑡</m:t>
                            </m:r>
                          </m:sup>
                        </m:sSup>
                      </m:oMath>
                    </m:oMathPara>
                  </a14:m>
                  <a:endParaRPr lang="pt-BR" sz="1200" dirty="0"/>
                </a:p>
              </p:txBody>
            </p:sp>
          </mc:Choice>
          <mc:Fallback xmlns="">
            <p:sp>
              <p:nvSpPr>
                <p:cNvPr id="22" name="CaixaDe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903" y="3063944"/>
                  <a:ext cx="1004762" cy="27699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aixaDeTexto 28"/>
                <p:cNvSpPr txBox="1"/>
                <p:nvPr/>
              </p:nvSpPr>
              <p:spPr>
                <a:xfrm>
                  <a:off x="3389838" y="2881105"/>
                  <a:ext cx="1195840" cy="6360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sz="1400" b="1" baseline="-25000" dirty="0" smtClean="0">
                      <a:latin typeface="Cambria Math"/>
                    </a:rPr>
                    <a:t>+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200" b="0" i="1" smtClean="0">
                            <a:latin typeface="Cambria Math"/>
                          </a:rPr>
                          <m:t>𝑒</m:t>
                        </m:r>
                        <m:d>
                          <m:d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pt-BR" sz="1200" b="0" i="1" smtClean="0">
                            <a:latin typeface="Cambria Math"/>
                          </a:rPr>
                          <m:t>=</m:t>
                        </m:r>
                        <m:r>
                          <a:rPr lang="pt-BR" sz="1200" b="1" i="0" smtClean="0">
                            <a:latin typeface="Cambria Math"/>
                          </a:rPr>
                          <m:t>𝐄</m:t>
                        </m:r>
                        <m:r>
                          <a:rPr lang="pt-BR" sz="1200" b="1" i="0" smtClean="0">
                            <a:latin typeface="Cambria Math"/>
                          </a:rPr>
                          <m:t>(</m:t>
                        </m:r>
                        <m:r>
                          <a:rPr lang="pt-BR" sz="1200" b="1" i="0" smtClean="0">
                            <a:latin typeface="Cambria Math"/>
                          </a:rPr>
                          <m:t>𝐬</m:t>
                        </m:r>
                        <m:r>
                          <a:rPr lang="pt-BR" sz="1200" b="1" i="0" smtClean="0">
                            <a:latin typeface="Cambria Math"/>
                          </a:rPr>
                          <m:t>)</m:t>
                        </m:r>
                        <m:sSup>
                          <m:sSup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t-BR" sz="1200" b="0" i="1" smtClean="0">
                                <a:latin typeface="Cambria Math"/>
                              </a:rPr>
                              <m:t>𝑠𝑡</m:t>
                            </m:r>
                          </m:sup>
                        </m:sSup>
                      </m:oMath>
                    </m:oMathPara>
                  </a14:m>
                  <a:endParaRPr lang="pt-BR" sz="1200" dirty="0" smtClean="0"/>
                </a:p>
                <a:p>
                  <a:pPr algn="ctr"/>
                  <a:r>
                    <a:rPr lang="pt-BR" sz="1400" dirty="0"/>
                    <a:t>-</a:t>
                  </a:r>
                </a:p>
              </p:txBody>
            </p:sp>
          </mc:Choice>
          <mc:Fallback xmlns="">
            <p:sp>
              <p:nvSpPr>
                <p:cNvPr id="29" name="CaixaDe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9838" y="2881105"/>
                  <a:ext cx="1195840" cy="63607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961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Conector de seta reta 30"/>
            <p:cNvCxnSpPr/>
            <p:nvPr/>
          </p:nvCxnSpPr>
          <p:spPr>
            <a:xfrm>
              <a:off x="3132889" y="2733684"/>
              <a:ext cx="27903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ixaDeTexto 32"/>
                <p:cNvSpPr txBox="1"/>
                <p:nvPr/>
              </p:nvSpPr>
              <p:spPr>
                <a:xfrm>
                  <a:off x="2838933" y="2423088"/>
                  <a:ext cx="113268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200" b="0" i="1" smtClean="0">
                            <a:latin typeface="Cambria Math"/>
                          </a:rPr>
                          <m:t>𝑖</m:t>
                        </m:r>
                        <m:d>
                          <m:d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pt-BR" sz="1200" b="0" i="1" smtClean="0">
                            <a:latin typeface="Cambria Math"/>
                          </a:rPr>
                          <m:t>=</m:t>
                        </m:r>
                        <m:r>
                          <a:rPr lang="pt-BR" sz="1200" b="1" i="0" smtClean="0">
                            <a:latin typeface="Cambria Math"/>
                          </a:rPr>
                          <m:t>𝐈</m:t>
                        </m:r>
                        <m:d>
                          <m:dPr>
                            <m:ctrlPr>
                              <a:rPr lang="pt-BR" sz="1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1200" b="1" i="0" smtClean="0">
                                <a:latin typeface="Cambria Math"/>
                              </a:rPr>
                              <m:t>𝐬</m:t>
                            </m:r>
                          </m:e>
                        </m:d>
                        <m:sSup>
                          <m:sSupPr>
                            <m:ctrlPr>
                              <a:rPr lang="pt-BR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t-BR" sz="1200" b="0" i="1" smtClean="0">
                                <a:latin typeface="Cambria Math"/>
                              </a:rPr>
                              <m:t>𝑠𝑡</m:t>
                            </m:r>
                          </m:sup>
                        </m:sSup>
                      </m:oMath>
                    </m:oMathPara>
                  </a14:m>
                  <a:endParaRPr lang="pt-BR" sz="1200" dirty="0"/>
                </a:p>
              </p:txBody>
            </p:sp>
          </mc:Choice>
          <mc:Fallback xmlns="">
            <p:sp>
              <p:nvSpPr>
                <p:cNvPr id="33" name="CaixaDe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8933" y="2423088"/>
                  <a:ext cx="113268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Espaço Reservado para Conteúdo 2"/>
              <p:cNvSpPr txBox="1">
                <a:spLocks/>
              </p:cNvSpPr>
              <p:nvPr/>
            </p:nvSpPr>
            <p:spPr>
              <a:xfrm>
                <a:off x="395536" y="1652571"/>
                <a:ext cx="4032561" cy="487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Considere o circuito abaixo onde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dirty="0" smtClean="0"/>
                  <a:t> são respostas forçadas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3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52571"/>
                <a:ext cx="4032561" cy="4876800"/>
              </a:xfrm>
              <a:prstGeom prst="rect">
                <a:avLst/>
              </a:prstGeom>
              <a:blipFill rotWithShape="1">
                <a:blip r:embed="rId6"/>
                <a:stretch>
                  <a:fillRect l="-2118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2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A função de circuito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r>
                  <a:rPr lang="pt-BR" dirty="0" smtClean="0"/>
                  <a:t> é o quociente de dois polinômios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r>
                  <a:rPr lang="pt-BR" dirty="0" smtClean="0"/>
                  <a:t>, os quais podem ser escritos na forma fatorada: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As raízes da equação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pt-BR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t-BR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t-BR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pt-BR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pt-BR" b="0" i="1" dirty="0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pt-BR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pt-BR" b="0" i="1" dirty="0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 smtClean="0"/>
                  <a:t> são denominadas </a:t>
                </a:r>
                <a:r>
                  <a:rPr lang="pt-BR" i="1" dirty="0" smtClean="0"/>
                  <a:t>zeros</a:t>
                </a:r>
                <a:r>
                  <a:rPr lang="pt-BR" dirty="0" smtClean="0"/>
                  <a:t>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pt-BR" dirty="0" smtClean="0"/>
              </a:p>
              <a:p>
                <a:r>
                  <a:rPr lang="pt-BR" dirty="0" smtClean="0"/>
                  <a:t> </a:t>
                </a:r>
                <a:r>
                  <a:rPr lang="pt-BR" dirty="0"/>
                  <a:t>As raízes da equação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t-BR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t-BR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pt-BR" i="1" dirty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pt-BR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/>
                  <a:t> são denominadas </a:t>
                </a:r>
                <a:r>
                  <a:rPr lang="pt-BR" i="1" dirty="0" smtClean="0"/>
                  <a:t>polos</a:t>
                </a:r>
                <a:r>
                  <a:rPr lang="pt-BR" dirty="0" smtClean="0"/>
                  <a:t> </a:t>
                </a:r>
                <a:r>
                  <a:rPr lang="pt-BR" dirty="0"/>
                  <a:t>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pt-BR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125" r="-1556" b="-1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6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O Plano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𝑠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 smtClean="0"/>
                  <a:t> É um plano que permite representar as frequências complexas, o eixo horizontal corresponde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pt-BR" dirty="0" smtClean="0"/>
                  <a:t> e o vertical corresponde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pt-BR" dirty="0" smtClean="0"/>
                  <a:t>.</a:t>
                </a:r>
              </a:p>
              <a:p>
                <a:r>
                  <a:rPr lang="pt-BR" dirty="0" smtClean="0"/>
                  <a:t>Considere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sz="2400" i="1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𝑘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i="1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i="1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pt-BR" sz="2400" dirty="0" smtClean="0"/>
              </a:p>
              <a:p>
                <a:r>
                  <a:rPr lang="pt-BR" dirty="0" smtClean="0"/>
                  <a:t>Permite:</a:t>
                </a:r>
              </a:p>
              <a:p>
                <a:pPr lvl="1"/>
                <a:r>
                  <a:rPr lang="pt-BR" dirty="0" smtClean="0"/>
                  <a:t>Representar polos e zeros de um sistema</a:t>
                </a:r>
              </a:p>
              <a:p>
                <a:pPr lvl="1"/>
                <a:r>
                  <a:rPr lang="pt-BR" dirty="0" smtClean="0"/>
                  <a:t>Calcular graficamente o módulo e a fase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𝐻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⋅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⋅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…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𝐻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∢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+∢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+…+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∢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+…+(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2000" b="-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5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de Resposta em Frequência</a:t>
            </a:r>
            <a:endParaRPr lang="pt-BR" dirty="0"/>
          </a:p>
        </p:txBody>
      </p:sp>
      <p:pic>
        <p:nvPicPr>
          <p:cNvPr id="1026" name="Picture 2" descr="http://www.dt.fee.unicamp.br/~www/ea612/img207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552653" cy="456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de um circuito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6485986" cy="4876800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/>
                  <a:t>Como encontrar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𝑡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 sem </a:t>
                </a:r>
                <a:r>
                  <a:rPr lang="pt-BR" dirty="0" err="1" smtClean="0"/>
                  <a:t>EDO’s</a:t>
                </a:r>
                <a:r>
                  <a:rPr lang="pt-BR" dirty="0" smtClean="0"/>
                  <a:t>, usando o que se sabe até agora?</a:t>
                </a:r>
              </a:p>
              <a:p>
                <a:pPr lvl="1"/>
                <a:r>
                  <a:rPr lang="pt-BR" b="0" dirty="0" smtClean="0"/>
                  <a:t>CASO 1: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𝜔</m:t>
                    </m:r>
                    <m:r>
                      <a:rPr lang="pt-BR" b="0" i="1" smtClean="0">
                        <a:latin typeface="Cambria Math"/>
                      </a:rPr>
                      <m:t>=0</m:t>
                    </m:r>
                    <m:r>
                      <a:rPr lang="pt-BR" b="0" i="0" smtClean="0">
                        <a:latin typeface="Cambria Math"/>
                      </a:rPr>
                      <m:t>;</m:t>
                    </m:r>
                  </m:oMath>
                </a14:m>
                <a:endParaRPr lang="pt-BR" b="0" dirty="0" smtClean="0"/>
              </a:p>
              <a:p>
                <a:pPr lvl="1"/>
                <a:r>
                  <a:rPr lang="pt-BR" dirty="0" smtClean="0"/>
                  <a:t>CASO 2: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𝜔</m:t>
                    </m:r>
                    <m:r>
                      <a:rPr lang="pt-BR" b="0" i="1" smtClean="0">
                        <a:latin typeface="Cambria Math"/>
                      </a:rPr>
                      <m:t>≠0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𝑡</m:t>
                    </m:r>
                    <m:r>
                      <a:rPr lang="pt-BR" b="0" i="1" smtClean="0">
                        <a:latin typeface="Cambria Math"/>
                      </a:rPr>
                      <m:t>→∞</m:t>
                    </m:r>
                  </m:oMath>
                </a14:m>
                <a:r>
                  <a:rPr lang="pt-BR" dirty="0" smtClean="0"/>
                  <a:t>  </a:t>
                </a:r>
              </a:p>
              <a:p>
                <a:r>
                  <a:rPr lang="pt-BR" dirty="0" smtClean="0"/>
                  <a:t>Objetivos:</a:t>
                </a:r>
              </a:p>
              <a:p>
                <a:pPr lvl="1"/>
                <a:r>
                  <a:rPr lang="pt-BR" dirty="0" smtClean="0"/>
                  <a:t>Definir o conceito de frequência complexa;</a:t>
                </a:r>
              </a:p>
              <a:p>
                <a:pPr lvl="1"/>
                <a:r>
                  <a:rPr lang="pt-BR" dirty="0" smtClean="0"/>
                  <a:t>Generalizar conceitos de impedância e </a:t>
                </a:r>
                <a:r>
                  <a:rPr lang="pt-BR" dirty="0" err="1" smtClean="0"/>
                  <a:t>admitância</a:t>
                </a:r>
                <a:r>
                  <a:rPr lang="pt-BR" dirty="0" smtClean="0"/>
                  <a:t>;</a:t>
                </a:r>
              </a:p>
              <a:p>
                <a:pPr lvl="1"/>
                <a:r>
                  <a:rPr lang="pt-BR" dirty="0" smtClean="0"/>
                  <a:t>Compreender o comportamento da resposta quando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pt-BR" dirty="0" smtClean="0"/>
                  <a:t> varia;</a:t>
                </a:r>
              </a:p>
              <a:p>
                <a:pPr lvl="1"/>
                <a:r>
                  <a:rPr lang="pt-BR" dirty="0" smtClean="0"/>
                  <a:t>Constituir uma ligação entre o conhecimento atual e as técnicas que serão vistas nesse curso </a:t>
                </a:r>
              </a:p>
              <a:p>
                <a:pPr lvl="1"/>
                <a:endParaRPr lang="pt-BR" dirty="0" smtClean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6485986" cy="4876800"/>
              </a:xfrm>
              <a:blipFill rotWithShape="1">
                <a:blip r:embed="rId2"/>
                <a:stretch>
                  <a:fillRect l="-1222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/>
          <p:cNvGrpSpPr/>
          <p:nvPr/>
        </p:nvGrpSpPr>
        <p:grpSpPr>
          <a:xfrm>
            <a:off x="6118994" y="2170408"/>
            <a:ext cx="2478305" cy="1524638"/>
            <a:chOff x="2697074" y="3642472"/>
            <a:chExt cx="2595006" cy="1524638"/>
          </a:xfrm>
        </p:grpSpPr>
        <p:sp>
          <p:nvSpPr>
            <p:cNvPr id="4" name="Retângulo 3"/>
            <p:cNvSpPr/>
            <p:nvPr/>
          </p:nvSpPr>
          <p:spPr>
            <a:xfrm>
              <a:off x="3190336" y="3933055"/>
              <a:ext cx="1597687" cy="97244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Circuito RLC</a:t>
              </a:r>
              <a:endParaRPr lang="pt-BR" dirty="0"/>
            </a:p>
          </p:txBody>
        </p:sp>
        <p:cxnSp>
          <p:nvCxnSpPr>
            <p:cNvPr id="6" name="Conector reto 5"/>
            <p:cNvCxnSpPr/>
            <p:nvPr/>
          </p:nvCxnSpPr>
          <p:spPr>
            <a:xfrm>
              <a:off x="2758288" y="4131584"/>
              <a:ext cx="43204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2758288" y="4725144"/>
              <a:ext cx="43204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 flipV="1">
              <a:off x="2721037" y="4160729"/>
              <a:ext cx="0" cy="4867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4896036" y="4002512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4788024" y="4131584"/>
              <a:ext cx="43204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4788024" y="4725144"/>
              <a:ext cx="43204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aixaDeTexto 26"/>
                <p:cNvSpPr txBox="1"/>
                <p:nvPr/>
              </p:nvSpPr>
              <p:spPr>
                <a:xfrm>
                  <a:off x="2697074" y="4905500"/>
                  <a:ext cx="172600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100" b="0" i="1" smtClean="0">
                            <a:latin typeface="Cambria Math"/>
                          </a:rPr>
                          <m:t>𝑢</m:t>
                        </m:r>
                        <m:d>
                          <m:dPr>
                            <m:ctrlPr>
                              <a:rPr lang="pt-BR" sz="11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11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pt-BR" sz="11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pt-BR" sz="11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11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pt-BR" sz="11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func>
                          <m:funcPr>
                            <m:ctrlPr>
                              <a:rPr lang="pt-BR" sz="11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1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1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1100" b="0" i="1" smtClean="0"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lang="pt-BR" sz="11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pt-BR" sz="11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pt-BR" sz="1100" b="0" i="1" smtClean="0">
                                    <a:latin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pt-BR" sz="1100" dirty="0"/>
                </a:p>
              </p:txBody>
            </p:sp>
          </mc:Choice>
          <mc:Fallback xmlns="">
            <p:sp>
              <p:nvSpPr>
                <p:cNvPr id="27" name="CaixaDeTexto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7074" y="4905500"/>
                  <a:ext cx="1726004" cy="2616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aixaDeTexto 27"/>
                <p:cNvSpPr txBox="1"/>
                <p:nvPr/>
              </p:nvSpPr>
              <p:spPr>
                <a:xfrm>
                  <a:off x="4860032" y="3642472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400" b="0" i="1" smtClean="0">
                            <a:latin typeface="Cambria Math"/>
                          </a:rPr>
                          <m:t>𝑦</m:t>
                        </m:r>
                        <m:r>
                          <a:rPr lang="pt-BR" sz="1400" b="0" i="1" smtClean="0">
                            <a:latin typeface="Cambria Math"/>
                          </a:rPr>
                          <m:t>(</m:t>
                        </m:r>
                        <m:r>
                          <a:rPr lang="pt-BR" sz="1400" b="0" i="1" smtClean="0">
                            <a:latin typeface="Cambria Math"/>
                          </a:rPr>
                          <m:t>𝑡</m:t>
                        </m:r>
                        <m:r>
                          <a:rPr lang="pt-BR" sz="14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28" name="CaixaDeTexto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3642472"/>
                  <a:ext cx="432048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0896" b="-784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067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19" name="Espaço Reservado para Conteúdo 1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9" t="4921" r="6963" b="7408"/>
          <a:stretch/>
        </p:blipFill>
        <p:spPr>
          <a:xfrm>
            <a:off x="323528" y="1877960"/>
            <a:ext cx="4237989" cy="3156155"/>
          </a:xfrm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2" t="5740" r="7334" b="7408"/>
          <a:stretch/>
        </p:blipFill>
        <p:spPr>
          <a:xfrm>
            <a:off x="4561517" y="1907458"/>
            <a:ext cx="4188542" cy="3126658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845093" y="559964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Qual função de excitação corresponde a essas formas de onda?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19" name="Espaço Reservado para Conteúdo 1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9" t="4921" r="6963" b="7408"/>
          <a:stretch/>
        </p:blipFill>
        <p:spPr>
          <a:xfrm>
            <a:off x="323528" y="1877960"/>
            <a:ext cx="4237989" cy="3156155"/>
          </a:xfrm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2" t="5740" r="7334" b="7408"/>
          <a:stretch/>
        </p:blipFill>
        <p:spPr>
          <a:xfrm>
            <a:off x="4561517" y="1907458"/>
            <a:ext cx="4188542" cy="31266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pt-BR" b="1" i="1">
                              <a:latin typeface="Cambria Math"/>
                            </a:rPr>
                            <m:t>𝒎</m:t>
                          </m:r>
                        </m:sub>
                      </m:sSub>
                      <m:func>
                        <m:func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pt-BR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pt-BR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pt-BR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1" i="1" smtClean="0">
                                  <a:latin typeface="Cambria Math"/>
                                </a:rPr>
                                <m:t>𝝓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43996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96" y="5106034"/>
                <a:ext cx="37399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785802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802" y="5106034"/>
                <a:ext cx="37399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2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9" t="6040" r="7946" b="7108"/>
          <a:stretch/>
        </p:blipFill>
        <p:spPr>
          <a:xfrm>
            <a:off x="369410" y="1907457"/>
            <a:ext cx="4167739" cy="312665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1" t="5869" r="7828" b="7280"/>
          <a:stretch/>
        </p:blipFill>
        <p:spPr>
          <a:xfrm>
            <a:off x="4635500" y="1907456"/>
            <a:ext cx="4114800" cy="312665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789209" y="562557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 quanto a essas?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9" t="6040" r="7946" b="7108"/>
          <a:stretch/>
        </p:blipFill>
        <p:spPr>
          <a:xfrm>
            <a:off x="369410" y="1907457"/>
            <a:ext cx="4167739" cy="312665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1" t="5869" r="7828" b="7280"/>
          <a:stretch/>
        </p:blipFill>
        <p:spPr>
          <a:xfrm>
            <a:off x="4635500" y="1907456"/>
            <a:ext cx="4114800" cy="31266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pt-BR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pt-BR" b="1" i="1" smtClean="0">
                              <a:latin typeface="Cambria Math"/>
                            </a:rPr>
                            <m:t>𝝈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6001" r="7510" b="7147"/>
          <a:stretch/>
        </p:blipFill>
        <p:spPr>
          <a:xfrm>
            <a:off x="389267" y="1907455"/>
            <a:ext cx="4178710" cy="31266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1" t="5729" r="6940" b="7419"/>
          <a:stretch/>
        </p:blipFill>
        <p:spPr>
          <a:xfrm>
            <a:off x="4587967" y="1907455"/>
            <a:ext cx="4227872" cy="312666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789209" y="562557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 quanto a essas?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6001" r="7510" b="7147"/>
          <a:stretch/>
        </p:blipFill>
        <p:spPr>
          <a:xfrm>
            <a:off x="389267" y="1907455"/>
            <a:ext cx="4178710" cy="31266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1" t="5729" r="6940" b="7419"/>
          <a:stretch/>
        </p:blipFill>
        <p:spPr>
          <a:xfrm>
            <a:off x="4587967" y="1907455"/>
            <a:ext cx="4227872" cy="3126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pt-BR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pt-BR" b="1" i="1" smtClean="0">
                              <a:latin typeface="Cambria Math"/>
                            </a:rPr>
                            <m:t>𝝈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pt-BR" b="1" i="1" smtClean="0">
                          <a:latin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pt-BR" b="1" i="1" smtClean="0">
                          <a:latin typeface="Cambria Math"/>
                        </a:rPr>
                        <m:t>cos</m:t>
                      </m:r>
                      <m:d>
                        <m:d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/>
                            </a:rPr>
                            <m:t>𝝎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𝝓</m:t>
                          </m:r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&lt;0</m:t>
                      </m:r>
                      <m:r>
                        <a:rPr lang="pt-BR" b="0" i="0" smtClean="0">
                          <a:latin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&gt;0,</m:t>
                      </m:r>
                      <m:r>
                        <a:rPr lang="pt-BR" i="1">
                          <a:latin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8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Oscilações </a:t>
            </a:r>
            <a:r>
              <a:rPr lang="pt-BR" dirty="0" smtClean="0"/>
              <a:t>crescentes e decrescentes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9" t="6040" r="7946" b="7108"/>
          <a:stretch/>
        </p:blipFill>
        <p:spPr>
          <a:xfrm>
            <a:off x="369410" y="1907457"/>
            <a:ext cx="4167739" cy="312665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1" t="5869" r="7828" b="7280"/>
          <a:stretch/>
        </p:blipFill>
        <p:spPr>
          <a:xfrm>
            <a:off x="4635500" y="1907456"/>
            <a:ext cx="4114800" cy="31266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pt-BR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pt-BR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1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pt-BR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pt-BR" b="1" i="1">
                              <a:latin typeface="Cambria Math"/>
                            </a:rPr>
                            <m:t>𝝈</m:t>
                          </m:r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pt-BR" b="1" i="1">
                          <a:latin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pt-BR" b="1" i="1">
                          <a:latin typeface="Cambria Math"/>
                        </a:rPr>
                        <m:t>cos</m:t>
                      </m:r>
                      <m:d>
                        <m:dPr>
                          <m:ctrlPr>
                            <a:rPr lang="pt-BR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/>
                            </a:rPr>
                            <m:t>𝝎</m:t>
                          </m:r>
                          <m:r>
                            <a:rPr lang="pt-BR" b="1" i="1">
                              <a:latin typeface="Cambria Math"/>
                            </a:rPr>
                            <m:t>𝒕</m:t>
                          </m:r>
                          <m:r>
                            <a:rPr lang="pt-BR" b="1" i="1">
                              <a:latin typeface="Cambria Math"/>
                            </a:rPr>
                            <m:t>+</m:t>
                          </m:r>
                          <m:r>
                            <a:rPr lang="pt-BR" b="1" i="1">
                              <a:latin typeface="Cambria Math"/>
                            </a:rPr>
                            <m:t>𝝓</m:t>
                          </m:r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625574"/>
                <a:ext cx="373997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&gt;0,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04" y="5106034"/>
                <a:ext cx="37399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𝜎</m:t>
                      </m:r>
                      <m:r>
                        <a:rPr lang="pt-BR" b="0" i="1" smtClean="0">
                          <a:latin typeface="Cambria Math"/>
                        </a:rPr>
                        <m:t>&lt;0,</m:t>
                      </m:r>
                      <m:r>
                        <a:rPr lang="pt-BR" b="0" i="1" smtClean="0">
                          <a:latin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76" y="5106034"/>
                <a:ext cx="37399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9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1511</TotalTime>
  <Words>1092</Words>
  <Application>Microsoft Office PowerPoint</Application>
  <PresentationFormat>Apresentação na tela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Brilho</vt:lpstr>
      <vt:lpstr>Frequência Complexa</vt:lpstr>
      <vt:lpstr>Resposta de um circuito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Oscilações crescentes e decrescentes</vt:lpstr>
      <vt:lpstr>A frequência complexa</vt:lpstr>
      <vt:lpstr>Impedância e Admitância</vt:lpstr>
      <vt:lpstr>Polos e Zeros</vt:lpstr>
      <vt:lpstr>O Plano s</vt:lpstr>
      <vt:lpstr>Curvas de Resposta em Frequência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54</cp:revision>
  <dcterms:created xsi:type="dcterms:W3CDTF">2016-01-19T13:46:43Z</dcterms:created>
  <dcterms:modified xsi:type="dcterms:W3CDTF">2016-01-29T21:27:13Z</dcterms:modified>
</cp:coreProperties>
</file>