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1D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9915-712D-454D-8CA7-6801873C0643}" type="datetimeFigureOut">
              <a:rPr lang="pt-BR" smtClean="0"/>
              <a:t>02/02/2016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9AF4-BFCB-4BCE-95B1-49F16C68FCD0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9915-712D-454D-8CA7-6801873C0643}" type="datetimeFigureOut">
              <a:rPr lang="pt-BR" smtClean="0"/>
              <a:t>02/02/2016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9AF4-BFCB-4BCE-95B1-49F16C68FCD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9915-712D-454D-8CA7-6801873C0643}" type="datetimeFigureOut">
              <a:rPr lang="pt-BR" smtClean="0"/>
              <a:t>02/02/2016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9AF4-BFCB-4BCE-95B1-49F16C68FCD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2880" indent="-182880">
              <a:buFont typeface="Wingdings" panose="05000000000000000000" pitchFamily="2" charset="2"/>
              <a:buChar char="§"/>
              <a:defRPr sz="2800"/>
            </a:lvl1pPr>
            <a:lvl2pPr>
              <a:defRPr sz="2000"/>
            </a:lvl2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9915-712D-454D-8CA7-6801873C0643}" type="datetimeFigureOut">
              <a:rPr lang="pt-BR" smtClean="0"/>
              <a:t>02/02/2016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9AF4-BFCB-4BCE-95B1-49F16C68FCD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9915-712D-454D-8CA7-6801873C0643}" type="datetimeFigureOut">
              <a:rPr lang="pt-BR" smtClean="0"/>
              <a:t>02/02/2016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9AF4-BFCB-4BCE-95B1-49F16C68FCD0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9915-712D-454D-8CA7-6801873C0643}" type="datetimeFigureOut">
              <a:rPr lang="pt-BR" smtClean="0"/>
              <a:t>02/02/2016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9AF4-BFCB-4BCE-95B1-49F16C68FCD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9915-712D-454D-8CA7-6801873C0643}" type="datetimeFigureOut">
              <a:rPr lang="pt-BR" smtClean="0"/>
              <a:t>02/02/2016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9AF4-BFCB-4BCE-95B1-49F16C68FCD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9915-712D-454D-8CA7-6801873C0643}" type="datetimeFigureOut">
              <a:rPr lang="pt-BR" smtClean="0"/>
              <a:t>02/02/2016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9AF4-BFCB-4BCE-95B1-49F16C68FCD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9915-712D-454D-8CA7-6801873C0643}" type="datetimeFigureOut">
              <a:rPr lang="pt-BR" smtClean="0"/>
              <a:t>02/02/2016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9AF4-BFCB-4BCE-95B1-49F16C68FCD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9915-712D-454D-8CA7-6801873C0643}" type="datetimeFigureOut">
              <a:rPr lang="pt-BR" smtClean="0"/>
              <a:t>02/02/2016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9AF4-BFCB-4BCE-95B1-49F16C68FCD0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9915-712D-454D-8CA7-6801873C0643}" type="datetimeFigureOut">
              <a:rPr lang="pt-BR" smtClean="0"/>
              <a:t>02/02/2016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9AF4-BFCB-4BCE-95B1-49F16C68FCD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3E19915-712D-454D-8CA7-6801873C0643}" type="datetimeFigureOut">
              <a:rPr lang="pt-BR" smtClean="0"/>
              <a:t>02/02/2016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7DA9AF4-BFCB-4BCE-95B1-49F16C68FCD0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8352928" cy="1470025"/>
          </a:xfrm>
        </p:spPr>
        <p:txBody>
          <a:bodyPr>
            <a:normAutofit/>
          </a:bodyPr>
          <a:lstStyle/>
          <a:p>
            <a:r>
              <a:rPr lang="pt-BR" sz="5200" dirty="0" smtClean="0"/>
              <a:t>qUADRIPOLOS</a:t>
            </a:r>
            <a:endParaRPr lang="pt-BR" sz="5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1800" y="3645024"/>
            <a:ext cx="5544616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pt-BR" dirty="0" smtClean="0"/>
              <a:t>Prof. </a:t>
            </a:r>
            <a:r>
              <a:rPr lang="pt-BR" dirty="0" err="1" smtClean="0"/>
              <a:t>Iury</a:t>
            </a:r>
            <a:r>
              <a:rPr lang="pt-BR" dirty="0" smtClean="0"/>
              <a:t> V. de Bessa</a:t>
            </a:r>
          </a:p>
          <a:p>
            <a:pPr algn="l"/>
            <a:r>
              <a:rPr lang="pt-BR" dirty="0" smtClean="0"/>
              <a:t>Departamento de Eletricidade</a:t>
            </a:r>
          </a:p>
          <a:p>
            <a:pPr algn="l"/>
            <a:r>
              <a:rPr lang="pt-BR" dirty="0" smtClean="0"/>
              <a:t>Faculdade de Tecnologia</a:t>
            </a:r>
          </a:p>
          <a:p>
            <a:pPr algn="l"/>
            <a:r>
              <a:rPr lang="pt-BR" dirty="0" smtClean="0"/>
              <a:t>Universidade Federal do Amazonas</a:t>
            </a:r>
          </a:p>
          <a:p>
            <a:endParaRPr lang="pt-BR" dirty="0"/>
          </a:p>
        </p:txBody>
      </p:sp>
      <p:pic>
        <p:nvPicPr>
          <p:cNvPr id="1026" name="Picture 2" descr="http://www.comvest.ufam.edu.br/webcon/lib/image/brasa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156370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11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Relações entre as matrizes</a:t>
            </a:r>
            <a:endParaRPr lang="pt-BR" dirty="0"/>
          </a:p>
        </p:txBody>
      </p:sp>
      <p:pic>
        <p:nvPicPr>
          <p:cNvPr id="4" name="Picture 4" descr="hay29575_tab1701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" t="7500" r="-493" b="10268"/>
          <a:stretch/>
        </p:blipFill>
        <p:spPr bwMode="auto">
          <a:xfrm>
            <a:off x="1259632" y="1484784"/>
            <a:ext cx="6593512" cy="474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136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Quadripolos</a:t>
            </a:r>
            <a:r>
              <a:rPr lang="pt-BR" dirty="0" smtClean="0"/>
              <a:t> Recíprocos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Lembrar:</a:t>
                </a:r>
              </a:p>
              <a:p>
                <a:pPr lvl="1"/>
                <a:r>
                  <a:rPr lang="pt-BR" b="1" dirty="0" smtClean="0"/>
                  <a:t>Teorema da </a:t>
                </a:r>
                <a:r>
                  <a:rPr lang="pt-BR" b="1" dirty="0"/>
                  <a:t>Reciprocidade: </a:t>
                </a:r>
                <a:r>
                  <a:rPr lang="pt-BR" dirty="0"/>
                  <a:t>Se uma fonte de tensão ou corrente produz uma determinada corrente ou tensão num ponto determinado de um circuito, então a mesma fonte ligada nesse ponto produzirá, no ponto onde se encontrava anteriormente, aquela mesma corrente ou tensão.  </a:t>
                </a:r>
                <a:endParaRPr lang="pt-BR" dirty="0" smtClean="0"/>
              </a:p>
              <a:p>
                <a:r>
                  <a:rPr lang="pt-BR" dirty="0" smtClean="0"/>
                  <a:t>Extensão para </a:t>
                </a:r>
                <a:r>
                  <a:rPr lang="pt-BR" dirty="0" err="1" smtClean="0"/>
                  <a:t>quadripolos</a:t>
                </a:r>
                <a:r>
                  <a:rPr lang="pt-BR" dirty="0" smtClean="0"/>
                  <a:t>:</a:t>
                </a:r>
              </a:p>
              <a:p>
                <a:pPr lvl="1"/>
                <a:r>
                  <a:rPr lang="pt-BR" dirty="0" smtClean="0"/>
                  <a:t>Se um </a:t>
                </a:r>
                <a:r>
                  <a:rPr lang="pt-BR" dirty="0" err="1" smtClean="0"/>
                  <a:t>quadripolo</a:t>
                </a:r>
                <a:r>
                  <a:rPr lang="pt-BR" dirty="0" smtClean="0"/>
                  <a:t> é recíproco, a troca de uma fonte ideal de tensão em </a:t>
                </a:r>
                <a:r>
                  <a:rPr lang="pt-BR" dirty="0" err="1" smtClean="0"/>
                  <a:t>em</a:t>
                </a:r>
                <a:r>
                  <a:rPr lang="pt-BR" dirty="0" smtClean="0"/>
                  <a:t> uma das duas portas por um amperímetro na outra resulta na mesma leitura.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21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21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21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 </m:t>
                      </m:r>
                      <m:r>
                        <a:rPr lang="pt-BR" b="0" i="1" smtClean="0">
                          <a:latin typeface="Cambria Math"/>
                        </a:rPr>
                        <m:t>𝑒</m:t>
                      </m:r>
                      <m:r>
                        <a:rPr lang="pt-BR" b="0" i="1" smtClean="0">
                          <a:latin typeface="Cambria Math"/>
                        </a:rPr>
                        <m:t> </m:t>
                      </m:r>
                      <m:r>
                        <a:rPr lang="pt-BR" b="0" i="1" smtClean="0">
                          <a:latin typeface="Cambria Math"/>
                        </a:rPr>
                        <m:t>𝐴𝐷</m:t>
                      </m:r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r>
                        <a:rPr lang="pt-BR" b="0" i="1" smtClean="0">
                          <a:latin typeface="Cambria Math"/>
                        </a:rPr>
                        <m:t>𝐵𝐶</m:t>
                      </m:r>
                      <m:r>
                        <a:rPr lang="pt-BR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b="0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1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4227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Quadripolos</a:t>
            </a:r>
            <a:r>
              <a:rPr lang="pt-BR" dirty="0" smtClean="0"/>
              <a:t> Simétricos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Um </a:t>
                </a:r>
                <a:r>
                  <a:rPr lang="pt-BR" dirty="0" err="1" smtClean="0"/>
                  <a:t>quadripolo</a:t>
                </a:r>
                <a:r>
                  <a:rPr lang="pt-BR" dirty="0" smtClean="0"/>
                  <a:t> recíproco é dito simétrico quando suas portas de entrada e saídas são </a:t>
                </a:r>
                <a:r>
                  <a:rPr lang="pt-BR" b="1" dirty="0" smtClean="0"/>
                  <a:t>intercambiáveis</a:t>
                </a:r>
                <a:r>
                  <a:rPr lang="pt-BR" dirty="0" smtClean="0"/>
                  <a:t>.</a:t>
                </a:r>
              </a:p>
              <a:p>
                <a:pPr lvl="1"/>
                <a:r>
                  <a:rPr lang="pt-BR" dirty="0" smtClean="0"/>
                  <a:t>Nesse caso, também é verdade que: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11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pt-BR" b="0" dirty="0" smtClean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11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pt-BR" dirty="0" smtClean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/>
                        </a:rPr>
                        <m:t>Δ</m:t>
                      </m:r>
                      <m:r>
                        <a:rPr lang="pt-BR" b="0" i="1" smtClean="0">
                          <a:latin typeface="Cambria Math"/>
                        </a:rPr>
                        <m:t>h</m:t>
                      </m:r>
                      <m:r>
                        <a:rPr lang="pt-BR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dirty="0" smtClean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𝐴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pt-BR" dirty="0" smtClean="0"/>
              </a:p>
              <a:p>
                <a:r>
                  <a:rPr lang="pt-BR" dirty="0" smtClean="0"/>
                  <a:t>Note que:</a:t>
                </a:r>
              </a:p>
              <a:p>
                <a:pPr lvl="1"/>
                <a:r>
                  <a:rPr lang="pt-BR" b="1" dirty="0" err="1" smtClean="0"/>
                  <a:t>Quadripolo</a:t>
                </a:r>
                <a:r>
                  <a:rPr lang="pt-BR" b="1" dirty="0" smtClean="0"/>
                  <a:t> recíproco:</a:t>
                </a:r>
                <a:r>
                  <a:rPr lang="pt-BR" dirty="0" smtClean="0"/>
                  <a:t> pode ser caracterizado por </a:t>
                </a:r>
                <a:r>
                  <a:rPr lang="pt-BR" b="1" dirty="0" smtClean="0"/>
                  <a:t>3</a:t>
                </a:r>
                <a:r>
                  <a:rPr lang="pt-BR" dirty="0" smtClean="0"/>
                  <a:t> parâmetros;</a:t>
                </a:r>
              </a:p>
              <a:p>
                <a:pPr lvl="1"/>
                <a:r>
                  <a:rPr lang="pt-BR" b="1" dirty="0" err="1"/>
                  <a:t>Quadripolo</a:t>
                </a:r>
                <a:r>
                  <a:rPr lang="pt-BR" b="1" dirty="0"/>
                  <a:t> </a:t>
                </a:r>
                <a:r>
                  <a:rPr lang="pt-BR" b="1" dirty="0" smtClean="0"/>
                  <a:t>simétrico:</a:t>
                </a:r>
                <a:r>
                  <a:rPr lang="pt-BR" dirty="0" smtClean="0"/>
                  <a:t> </a:t>
                </a:r>
                <a:r>
                  <a:rPr lang="pt-BR" dirty="0"/>
                  <a:t>pode ser caracterizado por </a:t>
                </a:r>
                <a:r>
                  <a:rPr lang="pt-BR" b="1" dirty="0" smtClean="0"/>
                  <a:t>2</a:t>
                </a:r>
                <a:r>
                  <a:rPr lang="pt-BR" dirty="0" smtClean="0"/>
                  <a:t> parâmetros</a:t>
                </a:r>
                <a:r>
                  <a:rPr lang="pt-BR" dirty="0"/>
                  <a:t>.</a:t>
                </a: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51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3082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Quadripolos</a:t>
            </a:r>
            <a:r>
              <a:rPr lang="pt-BR" dirty="0" smtClean="0"/>
              <a:t> não recíprocos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Alguns </a:t>
                </a:r>
                <a:r>
                  <a:rPr lang="pt-BR" dirty="0" err="1" smtClean="0"/>
                  <a:t>quadripolos</a:t>
                </a:r>
                <a:r>
                  <a:rPr lang="pt-BR" dirty="0" smtClean="0"/>
                  <a:t> não recíprocos importantes:</a:t>
                </a:r>
              </a:p>
              <a:p>
                <a:pPr lvl="1"/>
                <a:r>
                  <a:rPr lang="pt-BR" dirty="0" smtClean="0"/>
                  <a:t>Girador Ideal: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pt-BR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𝐾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pt-BR" b="0" i="1" smtClean="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𝐾</m:t>
                                  </m:r>
                                </m:den>
                              </m:f>
                              <m:r>
                                <a:rPr lang="pt-BR" b="0" i="1" smtClean="0">
                                  <a:latin typeface="Cambria Math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pt-BR" dirty="0" smtClean="0"/>
              </a:p>
              <a:p>
                <a:pPr lvl="1"/>
                <a:r>
                  <a:rPr lang="pt-BR" dirty="0" smtClean="0"/>
                  <a:t>Conversor de impedância negativa: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𝑘</m:t>
                                  </m:r>
                                </m:den>
                              </m:f>
                              <m:r>
                                <a:rPr lang="pt-BR" b="0" i="1" smtClean="0">
                                  <a:latin typeface="Cambria Math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20888"/>
            <a:ext cx="2520280" cy="90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421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Associação de </a:t>
            </a:r>
            <a:r>
              <a:rPr lang="pt-BR" dirty="0" err="1" smtClean="0"/>
              <a:t>quadripolos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Testes de Brune </a:t>
                </a:r>
              </a:p>
              <a:p>
                <a:r>
                  <a:rPr lang="pt-BR" dirty="0" smtClean="0"/>
                  <a:t>Associação série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𝑍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pt-BR" dirty="0" smtClean="0"/>
              </a:p>
              <a:p>
                <a:r>
                  <a:rPr lang="pt-BR" dirty="0" smtClean="0"/>
                  <a:t>Associação paralela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𝑌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pt-BR" dirty="0" smtClean="0"/>
              </a:p>
              <a:p>
                <a:r>
                  <a:rPr lang="pt-BR" dirty="0" smtClean="0"/>
                  <a:t>Associação série-paralela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𝐻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pt-BR" dirty="0" smtClean="0"/>
              </a:p>
              <a:p>
                <a:r>
                  <a:rPr lang="pt-BR" dirty="0" smtClean="0"/>
                  <a:t>Associação paralela-série 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𝐺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pt-BR" dirty="0" smtClean="0"/>
              </a:p>
              <a:p>
                <a:r>
                  <a:rPr lang="pt-BR" dirty="0" smtClean="0"/>
                  <a:t>Associação em cascata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𝑇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pt-BR" dirty="0" smtClean="0"/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6312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Redes de uma porta e de duas portas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618856" cy="4876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t-BR" b="1" dirty="0" smtClean="0"/>
                  <a:t>Porta:</a:t>
                </a:r>
                <a:r>
                  <a:rPr lang="pt-BR" dirty="0" smtClean="0"/>
                  <a:t> par de terminais por onde um sinal pode entrar ou sair;</a:t>
                </a:r>
              </a:p>
              <a:p>
                <a:r>
                  <a:rPr lang="pt-BR" b="1" dirty="0" smtClean="0"/>
                  <a:t>Bipolo:</a:t>
                </a:r>
                <a:r>
                  <a:rPr lang="pt-BR" dirty="0" smtClean="0"/>
                  <a:t> rede de uma porta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pt-BR" dirty="0" smtClean="0"/>
                  <a:t>);</a:t>
                </a:r>
              </a:p>
              <a:p>
                <a:r>
                  <a:rPr lang="pt-BR" b="1" dirty="0" smtClean="0"/>
                  <a:t>Quadripolo:</a:t>
                </a:r>
                <a:r>
                  <a:rPr lang="pt-BR" dirty="0" smtClean="0"/>
                  <a:t> rede de duas portas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pt-BR" dirty="0" smtClean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pt-BR" dirty="0" smtClean="0"/>
                  <a:t>);</a:t>
                </a:r>
              </a:p>
              <a:p>
                <a:r>
                  <a:rPr lang="pt-BR" dirty="0" smtClean="0"/>
                  <a:t>Alguns quadripolos importantes:</a:t>
                </a:r>
              </a:p>
              <a:p>
                <a:pPr lvl="1"/>
                <a:r>
                  <a:rPr lang="pt-BR" dirty="0" smtClean="0"/>
                  <a:t>Amp-Op Ideal;</a:t>
                </a:r>
              </a:p>
              <a:p>
                <a:pPr lvl="1"/>
                <a:r>
                  <a:rPr lang="pt-BR" dirty="0" smtClean="0"/>
                  <a:t>Transformador Ideal.</a:t>
                </a:r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618856" cy="4876800"/>
              </a:xfrm>
              <a:blipFill rotWithShape="0">
                <a:blip r:embed="rId2"/>
                <a:stretch>
                  <a:fillRect l="-1715" t="-2250" r="-43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 descr="hay29575_1701.jp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"/>
          <a:stretch/>
        </p:blipFill>
        <p:spPr bwMode="auto">
          <a:xfrm>
            <a:off x="5143500" y="1600200"/>
            <a:ext cx="3543300" cy="462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16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Amplificador Operacional Ideal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Condições ideais: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=∞→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dirty="0" smtClean="0"/>
                  <a:t>;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=0→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 smtClean="0"/>
                  <a:t>;</a:t>
                </a:r>
                <a:endParaRPr lang="pt-BR" dirty="0"/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=∞→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pt-BR" b="0" dirty="0" smtClean="0"/>
              </a:p>
              <a:p>
                <a:r>
                  <a:rPr lang="pt-BR" dirty="0" smtClean="0"/>
                  <a:t>Aspectos reais:</a:t>
                </a:r>
              </a:p>
              <a:p>
                <a:pPr lvl="1"/>
                <a:r>
                  <a:rPr lang="pt-BR" dirty="0" smtClean="0"/>
                  <a:t>Resposta em frequência;</a:t>
                </a:r>
              </a:p>
              <a:p>
                <a:pPr lvl="1"/>
                <a:r>
                  <a:rPr lang="pt-BR" dirty="0" smtClean="0"/>
                  <a:t>Saturação</a:t>
                </a:r>
              </a:p>
              <a:p>
                <a:pPr lvl="1"/>
                <a:endParaRPr lang="pt-BR" dirty="0" smtClean="0"/>
              </a:p>
              <a:p>
                <a:pPr lvl="1"/>
                <a:endParaRPr lang="pt-B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3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399349" y="1844824"/>
            <a:ext cx="2506579" cy="1224136"/>
            <a:chOff x="4920357" y="2420888"/>
            <a:chExt cx="2506579" cy="1224136"/>
          </a:xfrm>
        </p:grpSpPr>
        <p:sp>
          <p:nvSpPr>
            <p:cNvPr id="6" name="Isosceles Triangle 5"/>
            <p:cNvSpPr/>
            <p:nvPr/>
          </p:nvSpPr>
          <p:spPr>
            <a:xfrm rot="5400000">
              <a:off x="5832140" y="2384884"/>
              <a:ext cx="936104" cy="1008112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012160" y="2672000"/>
                  <a:ext cx="4010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pt-BR" b="1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2160" y="2672000"/>
                  <a:ext cx="401071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708438" y="2482522"/>
                  <a:ext cx="36901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pt-BR" sz="1400" b="1" i="1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8438" y="2482522"/>
                  <a:ext cx="369011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703675" y="2940276"/>
                  <a:ext cx="36901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pt-BR" sz="1400" b="1" i="1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3675" y="2940276"/>
                  <a:ext cx="369011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/>
            <p:cNvCxnSpPr/>
            <p:nvPr/>
          </p:nvCxnSpPr>
          <p:spPr>
            <a:xfrm>
              <a:off x="5292080" y="2636410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292080" y="3094164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804248" y="2888750"/>
              <a:ext cx="288032" cy="19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5269220" y="2613550"/>
              <a:ext cx="45719" cy="45719"/>
            </a:xfrm>
            <a:prstGeom prst="ellipse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219" y="3071304"/>
              <a:ext cx="45719" cy="45719"/>
            </a:xfrm>
            <a:prstGeom prst="ellipse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Oval 14"/>
            <p:cNvSpPr/>
            <p:nvPr/>
          </p:nvSpPr>
          <p:spPr>
            <a:xfrm>
              <a:off x="7046561" y="2865890"/>
              <a:ext cx="45719" cy="45719"/>
            </a:xfrm>
            <a:prstGeom prst="ellipse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Oval 15"/>
            <p:cNvSpPr/>
            <p:nvPr/>
          </p:nvSpPr>
          <p:spPr>
            <a:xfrm>
              <a:off x="7046561" y="3311273"/>
              <a:ext cx="45719" cy="45719"/>
            </a:xfrm>
            <a:prstGeom prst="ellipse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891946" y="3358629"/>
              <a:ext cx="360040" cy="286395"/>
              <a:chOff x="5004045" y="2132856"/>
              <a:chExt cx="360040" cy="286395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5004045" y="2276872"/>
                <a:ext cx="36004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076054" y="2348880"/>
                <a:ext cx="216024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129705" y="2419251"/>
                <a:ext cx="108721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5184065" y="2132856"/>
                <a:ext cx="0" cy="14401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Arrow Connector 17"/>
            <p:cNvCxnSpPr/>
            <p:nvPr/>
          </p:nvCxnSpPr>
          <p:spPr>
            <a:xfrm flipV="1">
              <a:off x="5292078" y="2672000"/>
              <a:ext cx="0" cy="369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920357" y="2688539"/>
                  <a:ext cx="40902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0357" y="2688539"/>
                  <a:ext cx="409022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/>
            <p:cNvCxnSpPr/>
            <p:nvPr/>
          </p:nvCxnSpPr>
          <p:spPr>
            <a:xfrm flipV="1">
              <a:off x="7074706" y="2924398"/>
              <a:ext cx="0" cy="369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7013746" y="2956779"/>
                  <a:ext cx="41319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3746" y="2956779"/>
                  <a:ext cx="413190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6" name="Picture 25" descr="hay29575_062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8"/>
          <a:stretch/>
        </p:blipFill>
        <p:spPr bwMode="auto">
          <a:xfrm>
            <a:off x="5063356" y="3501008"/>
            <a:ext cx="3202491" cy="248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935045" y="4573585"/>
                <a:ext cx="40902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b="0" i="1" smtClean="0">
                              <a:solidFill>
                                <a:srgbClr val="E11D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rgbClr val="E11DA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rgbClr val="E11D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1400" dirty="0">
                  <a:solidFill>
                    <a:srgbClr val="E11DA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045" y="4573585"/>
                <a:ext cx="409022" cy="3077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139556" y="3835496"/>
                <a:ext cx="369075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b="0" i="1" smtClean="0">
                              <a:solidFill>
                                <a:srgbClr val="E11D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rgbClr val="E11D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rgbClr val="E11D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1400" dirty="0">
                  <a:solidFill>
                    <a:srgbClr val="E11DA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556" y="3835496"/>
                <a:ext cx="369075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982817" y="4817862"/>
                <a:ext cx="41319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b="0" i="1" smtClean="0">
                              <a:solidFill>
                                <a:srgbClr val="E11D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rgbClr val="E11DA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rgbClr val="E11D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400" dirty="0">
                  <a:solidFill>
                    <a:srgbClr val="E11DA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817" y="4817862"/>
                <a:ext cx="413190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730978" y="4280629"/>
                <a:ext cx="37324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b="0" i="1" smtClean="0">
                              <a:solidFill>
                                <a:srgbClr val="E11D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rgbClr val="E11D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rgbClr val="E11D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400" dirty="0">
                  <a:solidFill>
                    <a:srgbClr val="E11DA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978" y="4280629"/>
                <a:ext cx="373244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29751" y="4889300"/>
                <a:ext cx="262472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000" b="0" i="1" smtClean="0">
                              <a:latin typeface="Cambria Math" panose="02040503050406030204" pitchFamily="18" charset="0"/>
                            </a:rPr>
                            <m:t>𝐴𝑣</m:t>
                          </m:r>
                        </m:e>
                        <m:sub>
                          <m:r>
                            <a:rPr lang="pt-BR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1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751" y="4889300"/>
                <a:ext cx="262472" cy="246221"/>
              </a:xfrm>
              <a:prstGeom prst="rect">
                <a:avLst/>
              </a:prstGeom>
              <a:blipFill rotWithShape="0">
                <a:blip r:embed="rId13"/>
                <a:stretch>
                  <a:fillRect r="-604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457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Transformador Ideal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38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3970784" cy="4876800"/>
              </a:xfrm>
            </p:spPr>
            <p:txBody>
              <a:bodyPr/>
              <a:lstStyle/>
              <a:p>
                <a:r>
                  <a:rPr lang="pt-BR" dirty="0" smtClean="0"/>
                  <a:t>É definido pelas seguintes relações: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pt-B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 smtClean="0"/>
                  <a:t> é a razão de transformação</a:t>
                </a:r>
              </a:p>
            </p:txBody>
          </p:sp>
        </mc:Choice>
        <mc:Fallback xmlns="">
          <p:sp>
            <p:nvSpPr>
              <p:cNvPr id="39" name="Content Placeholder 3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3970784" cy="4876800"/>
              </a:xfrm>
              <a:blipFill rotWithShape="0">
                <a:blip r:embed="rId2"/>
                <a:stretch>
                  <a:fillRect l="-1997" t="-13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392" y="2780928"/>
            <a:ext cx="3672408" cy="158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e Matrizes do Quadripolo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pt-BR" dirty="0" smtClean="0"/>
                  <a:t>Parâmetros impedância em circuito aberto: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11</m:t>
                        </m:r>
                      </m:sub>
                    </m:sSub>
                  </m:oMath>
                </a14:m>
                <a:r>
                  <a:rPr lang="pt-B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dirty="0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pt-BR" b="0" i="1" dirty="0" smtClean="0"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pt-B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dirty="0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pt-BR" b="0" i="1" dirty="0" smtClean="0">
                            <a:latin typeface="Cambria Math"/>
                          </a:rPr>
                          <m:t>21</m:t>
                        </m:r>
                      </m:sub>
                    </m:sSub>
                  </m:oMath>
                </a14:m>
                <a:r>
                  <a:rPr lang="pt-BR" dirty="0" smtClean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22</m:t>
                        </m:r>
                      </m:sub>
                    </m:sSub>
                  </m:oMath>
                </a14:m>
                <a:endParaRPr lang="pt-BR" dirty="0" smtClean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𝑍</m:t>
                      </m:r>
                      <m:d>
                        <m:d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BR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pt-BR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BR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b="0" dirty="0" smtClean="0"/>
              </a:p>
              <a:p>
                <a:r>
                  <a:rPr lang="pt-BR" dirty="0" smtClean="0"/>
                  <a:t>Parâmetros </a:t>
                </a:r>
                <a:r>
                  <a:rPr lang="pt-BR" dirty="0" err="1" smtClean="0"/>
                  <a:t>admitância</a:t>
                </a:r>
                <a:r>
                  <a:rPr lang="pt-BR" dirty="0" smtClean="0"/>
                  <a:t> em curto-circuito: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11</m:t>
                        </m:r>
                      </m:sub>
                    </m:sSub>
                  </m:oMath>
                </a14:m>
                <a:r>
                  <a:rPr lang="pt-B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dirty="0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BR" i="1" dirty="0"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pt-B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dirty="0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BR" i="1" dirty="0">
                            <a:latin typeface="Cambria Math"/>
                          </a:rPr>
                          <m:t>21</m:t>
                        </m:r>
                      </m:sub>
                    </m:sSub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22</m:t>
                        </m:r>
                      </m:sub>
                    </m:sSub>
                  </m:oMath>
                </a14:m>
                <a:endParaRPr lang="pt-BR" dirty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𝑌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pt-BR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pt-BR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t-BR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BR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/>
              </a:p>
              <a:p>
                <a:r>
                  <a:rPr lang="pt-BR" dirty="0"/>
                  <a:t>Parâmetros </a:t>
                </a:r>
                <a:r>
                  <a:rPr lang="pt-BR" dirty="0" smtClean="0"/>
                  <a:t>híbridos:</a:t>
                </a:r>
                <a:r>
                  <a:rPr lang="pt-B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11</m:t>
                        </m:r>
                      </m:sub>
                    </m:sSub>
                  </m:oMath>
                </a14:m>
                <a:r>
                  <a:rPr lang="pt-B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dirty="0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pt-BR" i="1" dirty="0"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pt-B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dirty="0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pt-BR" i="1" dirty="0">
                            <a:latin typeface="Cambria Math"/>
                          </a:rPr>
                          <m:t>21</m:t>
                        </m:r>
                      </m:sub>
                    </m:sSub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22</m:t>
                        </m:r>
                      </m:sub>
                    </m:sSub>
                  </m:oMath>
                </a14:m>
                <a:endParaRPr lang="pt-BR" dirty="0" smtClean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pt-BR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pt-BR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t-BR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BR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/>
              </a:p>
              <a:p>
                <a:r>
                  <a:rPr lang="pt-BR" dirty="0" smtClean="0"/>
                  <a:t>Parâmetros de transmissão: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11</m:t>
                        </m:r>
                      </m:sub>
                    </m:sSub>
                  </m:oMath>
                </a14:m>
                <a:r>
                  <a:rPr lang="pt-B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dirty="0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pt-BR" b="0" i="1" dirty="0" smtClean="0"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pt-B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dirty="0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pt-BR" b="0" i="1" dirty="0" smtClean="0">
                            <a:latin typeface="Cambria Math"/>
                          </a:rPr>
                          <m:t>21</m:t>
                        </m:r>
                      </m:sub>
                    </m:sSub>
                  </m:oMath>
                </a14:m>
                <a:r>
                  <a:rPr lang="pt-BR" dirty="0" smtClean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22</m:t>
                        </m:r>
                      </m:sub>
                    </m:sSub>
                  </m:oMath>
                </a14:m>
                <a:endParaRPr lang="pt-BR" dirty="0" smtClean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pt-BR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t-BR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BR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/>
              </a:p>
              <a:p>
                <a:endParaRPr lang="pt-BR" b="0" dirty="0" smtClean="0"/>
              </a:p>
              <a:p>
                <a:pPr marL="274320" lvl="1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2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90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Impedância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São eles:</a:t>
                </a:r>
              </a:p>
              <a:p>
                <a:pPr lvl="1"/>
                <a:r>
                  <a:rPr lang="pt-BR" dirty="0"/>
                  <a:t>i</a:t>
                </a:r>
                <a:r>
                  <a:rPr lang="pt-BR" dirty="0" smtClean="0"/>
                  <a:t>mpedância de circuito aberto de entrada: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=0</m:t>
                        </m:r>
                      </m:sub>
                    </m:sSub>
                  </m:oMath>
                </a14:m>
                <a:endParaRPr lang="pt-BR" dirty="0" smtClean="0"/>
              </a:p>
              <a:p>
                <a:pPr lvl="1"/>
                <a:r>
                  <a:rPr lang="pt-BR" dirty="0" smtClean="0"/>
                  <a:t>impedância </a:t>
                </a:r>
                <a:r>
                  <a:rPr lang="pt-BR" dirty="0"/>
                  <a:t>de circuito aberto de </a:t>
                </a:r>
                <a:r>
                  <a:rPr lang="pt-BR" dirty="0" smtClean="0"/>
                  <a:t>saída: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22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pt-BR" i="1">
                            <a:latin typeface="Cambria Math"/>
                          </a:rPr>
                          <m:t>=0</m:t>
                        </m:r>
                      </m:sub>
                    </m:sSub>
                  </m:oMath>
                </a14:m>
                <a:endParaRPr lang="pt-BR" dirty="0"/>
              </a:p>
              <a:p>
                <a:pPr lvl="1"/>
                <a:r>
                  <a:rPr lang="pt-BR" dirty="0" smtClean="0"/>
                  <a:t>impedâncias de transferência em </a:t>
                </a:r>
                <a:r>
                  <a:rPr lang="pt-BR" dirty="0"/>
                  <a:t>circuito </a:t>
                </a:r>
                <a:r>
                  <a:rPr lang="pt-BR" dirty="0" smtClean="0"/>
                  <a:t>aberto: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pt-BR" i="1">
                            <a:latin typeface="Cambria Math"/>
                          </a:rPr>
                          <m:t>=0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 </m:t>
                    </m:r>
                  </m:oMath>
                </a14:m>
                <a:r>
                  <a:rPr lang="pt-BR" dirty="0" smtClean="0"/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2</m:t>
                        </m:r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pt-BR" i="1">
                            <a:latin typeface="Cambria Math"/>
                          </a:rPr>
                          <m:t>=0</m:t>
                        </m:r>
                      </m:sub>
                    </m:sSub>
                  </m:oMath>
                </a14:m>
                <a:endParaRPr lang="pt-B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21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22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2285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</a:t>
            </a:r>
            <a:r>
              <a:rPr lang="pt-BR" dirty="0" err="1" smtClean="0"/>
              <a:t>Admitância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São eles:</a:t>
                </a:r>
              </a:p>
              <a:p>
                <a:pPr lvl="1"/>
                <a:r>
                  <a:rPr lang="pt-BR" dirty="0" err="1" smtClean="0"/>
                  <a:t>admitância</a:t>
                </a:r>
                <a:r>
                  <a:rPr lang="pt-BR" dirty="0" smtClean="0"/>
                  <a:t> de curto-circuito de entrada: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=0</m:t>
                        </m:r>
                      </m:sub>
                    </m:sSub>
                  </m:oMath>
                </a14:m>
                <a:endParaRPr lang="pt-BR" dirty="0" smtClean="0"/>
              </a:p>
              <a:p>
                <a:pPr lvl="1"/>
                <a:r>
                  <a:rPr lang="pt-BR" dirty="0" err="1"/>
                  <a:t>admitância</a:t>
                </a:r>
                <a:r>
                  <a:rPr lang="pt-BR" dirty="0" smtClean="0"/>
                  <a:t> </a:t>
                </a:r>
                <a:r>
                  <a:rPr lang="pt-BR" dirty="0"/>
                  <a:t>de curto-circuito</a:t>
                </a:r>
                <a:r>
                  <a:rPr lang="pt-BR" dirty="0" smtClean="0"/>
                  <a:t> </a:t>
                </a:r>
                <a:r>
                  <a:rPr lang="pt-BR" dirty="0"/>
                  <a:t>de </a:t>
                </a:r>
                <a:r>
                  <a:rPr lang="pt-BR" dirty="0" smtClean="0"/>
                  <a:t>saída: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22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pt-BR" i="1">
                            <a:latin typeface="Cambria Math"/>
                          </a:rPr>
                          <m:t>=0</m:t>
                        </m:r>
                      </m:sub>
                    </m:sSub>
                  </m:oMath>
                </a14:m>
                <a:endParaRPr lang="pt-BR" dirty="0"/>
              </a:p>
              <a:p>
                <a:pPr lvl="1"/>
                <a:r>
                  <a:rPr lang="pt-BR" dirty="0" err="1"/>
                  <a:t>admitância</a:t>
                </a:r>
                <a:r>
                  <a:rPr lang="pt-BR" dirty="0" smtClean="0"/>
                  <a:t> de transferência em curto-circuito: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pt-BR" i="1">
                            <a:latin typeface="Cambria Math"/>
                          </a:rPr>
                          <m:t>=0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 </m:t>
                    </m:r>
                  </m:oMath>
                </a14:m>
                <a:r>
                  <a:rPr lang="pt-BR" dirty="0" smtClean="0"/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2</m:t>
                        </m:r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pt-BR" i="1">
                            <a:latin typeface="Cambria Math"/>
                          </a:rPr>
                          <m:t>=0</m:t>
                        </m:r>
                      </m:sub>
                    </m:sSub>
                  </m:oMath>
                </a14:m>
                <a:endParaRPr lang="pt-B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21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22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405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Híbridos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 smtClean="0"/>
                  <a:t>São eles:</a:t>
                </a:r>
              </a:p>
              <a:p>
                <a:pPr lvl="1"/>
                <a:r>
                  <a:rPr lang="pt-BR" dirty="0"/>
                  <a:t>impedância de </a:t>
                </a:r>
                <a:r>
                  <a:rPr lang="pt-BR" dirty="0" smtClean="0"/>
                  <a:t>entrada com saída em curto-circuito: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pt-BR" i="1">
                            <a:latin typeface="Cambria Math"/>
                          </a:rPr>
                          <m:t>=0</m:t>
                        </m:r>
                      </m:sub>
                    </m:sSub>
                  </m:oMath>
                </a14:m>
                <a:endParaRPr lang="pt-BR" dirty="0"/>
              </a:p>
              <a:p>
                <a:pPr lvl="1"/>
                <a:r>
                  <a:rPr lang="pt-BR" dirty="0" err="1" smtClean="0"/>
                  <a:t>admitância</a:t>
                </a:r>
                <a:r>
                  <a:rPr lang="pt-BR" dirty="0" smtClean="0"/>
                  <a:t> </a:t>
                </a:r>
                <a:r>
                  <a:rPr lang="pt-BR" dirty="0"/>
                  <a:t>de </a:t>
                </a:r>
                <a:r>
                  <a:rPr lang="pt-BR" dirty="0" smtClean="0"/>
                  <a:t>saída com entrada em </a:t>
                </a:r>
                <a:r>
                  <a:rPr lang="pt-BR" dirty="0"/>
                  <a:t>circuito </a:t>
                </a:r>
                <a:r>
                  <a:rPr lang="pt-BR" dirty="0" smtClean="0"/>
                  <a:t>aberto: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22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pt-BR" i="1">
                            <a:latin typeface="Cambria Math"/>
                          </a:rPr>
                          <m:t>=0</m:t>
                        </m:r>
                      </m:sub>
                    </m:sSub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g</a:t>
                </a:r>
                <a:r>
                  <a:rPr lang="pt-BR" dirty="0" smtClean="0"/>
                  <a:t>anho de corrente direto com saída em curto-circuito: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  <m:r>
                          <a:rPr lang="pt-BR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pt-BR" i="1">
                            <a:latin typeface="Cambria Math"/>
                          </a:rPr>
                          <m:t>=0</m:t>
                        </m:r>
                      </m:sub>
                    </m:sSub>
                  </m:oMath>
                </a14:m>
                <a:endParaRPr lang="pt-BR" dirty="0" smtClean="0"/>
              </a:p>
              <a:p>
                <a:pPr lvl="1"/>
                <a:r>
                  <a:rPr lang="pt-BR" dirty="0" smtClean="0"/>
                  <a:t>ganho de tensão reverso com entrada em circuito aberto: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1</m:t>
                        </m:r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pt-BR" i="1">
                            <a:latin typeface="Cambria Math"/>
                          </a:rPr>
                          <m:t>=0</m:t>
                        </m:r>
                      </m:sub>
                    </m:sSub>
                  </m:oMath>
                </a14:m>
                <a:endParaRPr lang="pt-B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21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22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 </m:t>
                      </m:r>
                      <m:r>
                        <a:rPr lang="pt-BR" b="0" i="1" smtClean="0">
                          <a:latin typeface="Cambria Math"/>
                        </a:rPr>
                        <m:t>𝑒</m:t>
                      </m:r>
                      <m:d>
                        <m:dPr>
                          <m:begChr m:val="{"/>
                          <m:endChr m:val=""/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21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22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pt-BR" dirty="0"/>
              </a:p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𝐺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7619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de Transmissão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Conhecidos como parâmetros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pt-BR" dirty="0" smtClean="0"/>
                  <a:t> ou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𝐴𝐵𝐶𝐷</m:t>
                    </m:r>
                  </m:oMath>
                </a14:m>
                <a:endParaRPr lang="pt-BR" b="0" dirty="0" smtClean="0"/>
              </a:p>
              <a:p>
                <a:r>
                  <a:rPr lang="pt-BR" dirty="0" smtClean="0"/>
                  <a:t>São definidos adotando-se como variáveis independentes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 smtClean="0"/>
                  <a:t> e o sentido negativo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21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22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pt-B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𝑇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pt-BR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t-BR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𝐷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 smtClean="0"/>
              </a:p>
              <a:p>
                <a:r>
                  <a:rPr lang="pt-BR" dirty="0" smtClean="0"/>
                  <a:t>Poderosa ferramenta de simplificação de grandes redes</a:t>
                </a:r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56105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3362</TotalTime>
  <Words>1400</Words>
  <Application>Microsoft Office PowerPoint</Application>
  <PresentationFormat>Apresentação na tela (4:3)</PresentationFormat>
  <Paragraphs>104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Brilho</vt:lpstr>
      <vt:lpstr>qUADRIPOLOS</vt:lpstr>
      <vt:lpstr>Redes de uma porta e de duas portas</vt:lpstr>
      <vt:lpstr>Amplificador Operacional Ideal</vt:lpstr>
      <vt:lpstr>Transformador Ideal</vt:lpstr>
      <vt:lpstr>Parâmetros e Matrizes do Quadripolo</vt:lpstr>
      <vt:lpstr>Parâmetros Impedância</vt:lpstr>
      <vt:lpstr>Parâmetros Admitância</vt:lpstr>
      <vt:lpstr>Parâmetros Híbridos</vt:lpstr>
      <vt:lpstr>Parâmetros de Transmissão</vt:lpstr>
      <vt:lpstr>Relações entre as matrizes</vt:lpstr>
      <vt:lpstr>Quadripolos Recíprocos</vt:lpstr>
      <vt:lpstr>Quadripolos Simétricos</vt:lpstr>
      <vt:lpstr>Quadripolos não recíprocos</vt:lpstr>
      <vt:lpstr>Associação de quadripolos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94</cp:revision>
  <dcterms:created xsi:type="dcterms:W3CDTF">2016-01-19T13:46:43Z</dcterms:created>
  <dcterms:modified xsi:type="dcterms:W3CDTF">2016-02-02T16:05:29Z</dcterms:modified>
</cp:coreProperties>
</file>