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5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2800"/>
            </a:lvl1pPr>
            <a:lvl2pPr>
              <a:defRPr sz="2000"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352928" cy="1470025"/>
          </a:xfrm>
        </p:spPr>
        <p:txBody>
          <a:bodyPr>
            <a:normAutofit/>
          </a:bodyPr>
          <a:lstStyle/>
          <a:p>
            <a:r>
              <a:rPr lang="pt-BR" sz="5200" dirty="0" smtClean="0"/>
              <a:t>Medidas Elétricas</a:t>
            </a:r>
            <a:endParaRPr lang="pt-BR" sz="5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3645024"/>
            <a:ext cx="554461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/>
              <a:t>Prof. </a:t>
            </a:r>
            <a:r>
              <a:rPr lang="pt-BR" dirty="0" err="1" smtClean="0"/>
              <a:t>Iury</a:t>
            </a:r>
            <a:r>
              <a:rPr lang="pt-BR" dirty="0" smtClean="0"/>
              <a:t> V. de Bessa</a:t>
            </a:r>
          </a:p>
          <a:p>
            <a:pPr algn="l"/>
            <a:r>
              <a:rPr lang="pt-BR" dirty="0" smtClean="0"/>
              <a:t>Departamento de Eletricidade</a:t>
            </a:r>
          </a:p>
          <a:p>
            <a:pPr algn="l"/>
            <a:r>
              <a:rPr lang="pt-BR" dirty="0" smtClean="0"/>
              <a:t>Faculdade de Tecnologia</a:t>
            </a:r>
          </a:p>
          <a:p>
            <a:pPr algn="l"/>
            <a:r>
              <a:rPr lang="pt-BR" dirty="0" smtClean="0"/>
              <a:t>Universidade Federal do Amazonas</a:t>
            </a:r>
          </a:p>
          <a:p>
            <a:endParaRPr lang="pt-BR" dirty="0"/>
          </a:p>
        </p:txBody>
      </p:sp>
      <p:pic>
        <p:nvPicPr>
          <p:cNvPr id="1026" name="Picture 2" descr="http://www.comvest.ufam.edu.br/webcon/lib/image/brasa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156370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1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Linhas Gerais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Análise de Erros em Medidas</a:t>
            </a:r>
            <a:endParaRPr lang="pt-BR" sz="2800" dirty="0"/>
          </a:p>
          <a:p>
            <a:pPr lvl="1"/>
            <a:r>
              <a:rPr lang="pt-BR" dirty="0" smtClean="0"/>
              <a:t>Descrição Preliminar da Análise de Erros</a:t>
            </a:r>
          </a:p>
          <a:p>
            <a:pPr lvl="1"/>
            <a:r>
              <a:rPr lang="pt-BR" dirty="0" smtClean="0"/>
              <a:t>Representação e uso de Incertezas</a:t>
            </a:r>
          </a:p>
          <a:p>
            <a:pPr lvl="1"/>
            <a:r>
              <a:rPr lang="pt-BR" dirty="0" smtClean="0"/>
              <a:t>Propagação de Incertezas</a:t>
            </a:r>
          </a:p>
          <a:p>
            <a:pPr lvl="1"/>
            <a:r>
              <a:rPr lang="pt-BR" dirty="0" smtClean="0"/>
              <a:t>Análise Estatística de Incertezas Aleatórias</a:t>
            </a:r>
          </a:p>
          <a:p>
            <a:r>
              <a:rPr lang="pt-BR" sz="2800" dirty="0" smtClean="0"/>
              <a:t>Elementos analógicos de medidas elétricas</a:t>
            </a:r>
            <a:endParaRPr lang="pt-BR" dirty="0"/>
          </a:p>
          <a:p>
            <a:pPr lvl="1"/>
            <a:r>
              <a:rPr lang="pt-BR" dirty="0" smtClean="0"/>
              <a:t>Galvanômetro de Bobina Móvel</a:t>
            </a:r>
          </a:p>
          <a:p>
            <a:pPr lvl="1"/>
            <a:r>
              <a:rPr lang="pt-BR" dirty="0" smtClean="0"/>
              <a:t>Galvanômetro de Ferro Móvel</a:t>
            </a:r>
          </a:p>
          <a:p>
            <a:pPr lvl="1"/>
            <a:r>
              <a:rPr lang="pt-BR" dirty="0" smtClean="0"/>
              <a:t>Galvanômetro Eletrodinâmico</a:t>
            </a:r>
          </a:p>
          <a:p>
            <a:pPr lvl="1"/>
            <a:r>
              <a:rPr lang="pt-BR" dirty="0" smtClean="0"/>
              <a:t>Galvanômetro Ferrodinâmico</a:t>
            </a:r>
          </a:p>
          <a:p>
            <a:pPr lvl="1"/>
            <a:r>
              <a:rPr lang="pt-BR" dirty="0" smtClean="0"/>
              <a:t>Galvanômetro de Efeito Térmico</a:t>
            </a:r>
          </a:p>
          <a:p>
            <a:pPr lvl="1"/>
            <a:r>
              <a:rPr lang="pt-BR" dirty="0" smtClean="0"/>
              <a:t>Galvanômetro Eletrostático</a:t>
            </a:r>
          </a:p>
          <a:p>
            <a:pPr lvl="1"/>
            <a:r>
              <a:rPr lang="pt-BR" dirty="0" smtClean="0"/>
              <a:t>Galvanômetro de Bobinas Cruzadas</a:t>
            </a:r>
          </a:p>
          <a:p>
            <a:pPr lvl="1"/>
            <a:r>
              <a:rPr lang="pt-BR" dirty="0" smtClean="0"/>
              <a:t>Frequencímetro</a:t>
            </a:r>
          </a:p>
          <a:p>
            <a:pPr lvl="1"/>
            <a:r>
              <a:rPr lang="pt-BR" dirty="0" smtClean="0"/>
              <a:t>Erros devido a Inserção de Instrumentos em Circuitos Elétricos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257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Linhas Gerais do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Instrumentos de Medição de Resistência e de Isolamento</a:t>
            </a:r>
          </a:p>
          <a:p>
            <a:pPr lvl="1"/>
            <a:r>
              <a:rPr lang="pt-BR" dirty="0" smtClean="0"/>
              <a:t>Medição de Resistência</a:t>
            </a:r>
          </a:p>
          <a:p>
            <a:pPr lvl="1"/>
            <a:r>
              <a:rPr lang="pt-BR" dirty="0" smtClean="0"/>
              <a:t>Medição de Resistência de Isolamento</a:t>
            </a:r>
          </a:p>
          <a:p>
            <a:pPr lvl="1"/>
            <a:r>
              <a:rPr lang="pt-BR" dirty="0" smtClean="0"/>
              <a:t>Medição de Resistência de Terra e de Resistividade do Solo</a:t>
            </a:r>
          </a:p>
          <a:p>
            <a:r>
              <a:rPr lang="pt-BR" dirty="0" smtClean="0"/>
              <a:t>Multímetros e Instrumentos de Medidas por Comparação</a:t>
            </a:r>
          </a:p>
          <a:p>
            <a:pPr lvl="1"/>
            <a:r>
              <a:rPr lang="pt-BR" dirty="0"/>
              <a:t>Elementos de Medidores </a:t>
            </a:r>
            <a:r>
              <a:rPr lang="pt-BR" dirty="0" smtClean="0"/>
              <a:t>Digitais</a:t>
            </a:r>
          </a:p>
          <a:p>
            <a:pPr lvl="1"/>
            <a:r>
              <a:rPr lang="pt-BR" dirty="0" smtClean="0"/>
              <a:t>Multímetros Analógicos e Digitais</a:t>
            </a:r>
          </a:p>
          <a:p>
            <a:pPr lvl="1"/>
            <a:r>
              <a:rPr lang="pt-BR" dirty="0" smtClean="0"/>
              <a:t>Amperímetro-alicate</a:t>
            </a:r>
          </a:p>
          <a:p>
            <a:pPr lvl="1"/>
            <a:r>
              <a:rPr lang="pt-BR" dirty="0" smtClean="0"/>
              <a:t>Medidas por comparação em CC</a:t>
            </a:r>
          </a:p>
          <a:p>
            <a:pPr lvl="1"/>
            <a:r>
              <a:rPr lang="pt-BR" dirty="0" smtClean="0"/>
              <a:t>Medidas por comparação em CA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9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Linhas Gerais do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pt-BR" dirty="0" smtClean="0"/>
              <a:t>Transformadores para Instrumentos</a:t>
            </a:r>
          </a:p>
          <a:p>
            <a:pPr lvl="1"/>
            <a:r>
              <a:rPr lang="pt-BR" dirty="0" smtClean="0"/>
              <a:t>Transformador Real</a:t>
            </a:r>
          </a:p>
          <a:p>
            <a:pPr lvl="1"/>
            <a:r>
              <a:rPr lang="pt-BR" dirty="0" smtClean="0"/>
              <a:t>Características Elétricas dos Tranformadores para Instrumentos</a:t>
            </a:r>
          </a:p>
          <a:p>
            <a:pPr lvl="1"/>
            <a:r>
              <a:rPr lang="pt-BR" dirty="0" smtClean="0"/>
              <a:t>Tranformador de Potencial Indutivo</a:t>
            </a:r>
            <a:endParaRPr lang="pt-BR" dirty="0"/>
          </a:p>
          <a:p>
            <a:pPr lvl="1"/>
            <a:r>
              <a:rPr lang="pt-BR" dirty="0" smtClean="0"/>
              <a:t>Transformador de Potencial Capacitivo</a:t>
            </a:r>
          </a:p>
          <a:p>
            <a:pPr lvl="1"/>
            <a:r>
              <a:rPr lang="pt-BR" dirty="0" smtClean="0"/>
              <a:t>Transformador de Corrente</a:t>
            </a:r>
          </a:p>
          <a:p>
            <a:r>
              <a:rPr lang="pt-BR" dirty="0" smtClean="0"/>
              <a:t>Medições de Potência</a:t>
            </a:r>
          </a:p>
          <a:p>
            <a:pPr lvl="1"/>
            <a:r>
              <a:rPr lang="pt-BR" dirty="0" smtClean="0"/>
              <a:t>Princípios da Medição de Potência</a:t>
            </a:r>
          </a:p>
          <a:p>
            <a:pPr lvl="1"/>
            <a:r>
              <a:rPr lang="pt-BR" dirty="0" smtClean="0"/>
              <a:t>Potência em Circuitos Monofásico e Trifásico Senoidal</a:t>
            </a:r>
          </a:p>
          <a:p>
            <a:pPr lvl="1"/>
            <a:r>
              <a:rPr lang="pt-BR" dirty="0" smtClean="0"/>
              <a:t>Fator de Potência</a:t>
            </a:r>
          </a:p>
          <a:p>
            <a:pPr lvl="1"/>
            <a:r>
              <a:rPr lang="pt-BR" dirty="0" smtClean="0"/>
              <a:t>Medições de Potência com TP e TC</a:t>
            </a:r>
          </a:p>
          <a:p>
            <a:pPr lvl="1"/>
            <a:r>
              <a:rPr lang="pt-BR" dirty="0" smtClean="0"/>
              <a:t>Potência em circuitos com excitação não-senoidal</a:t>
            </a:r>
          </a:p>
          <a:p>
            <a:pPr lvl="1"/>
            <a:r>
              <a:rPr lang="pt-BR" dirty="0" smtClean="0"/>
              <a:t>Wattímetro e Varímetro</a:t>
            </a:r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283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de Avaliação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Média dos exercícios escolares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 dirty="0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pt-BR" i="1" dirty="0" smtClean="0">
                            <a:latin typeface="Cambria Math"/>
                          </a:rPr>
                          <m:t>𝐸𝐸</m:t>
                        </m:r>
                      </m:sub>
                    </m:sSub>
                  </m:oMath>
                </a14:m>
                <a:r>
                  <a:rPr lang="pt-BR" dirty="0" smtClean="0"/>
                  <a:t>) </a:t>
                </a:r>
              </a:p>
              <a:p>
                <a:pPr lvl="1"/>
                <a:r>
                  <a:rPr lang="pt-BR" dirty="0" smtClean="0"/>
                  <a:t>3 Avaliações Parciais </a:t>
                </a:r>
                <a:r>
                  <a:rPr lang="pt-BR" dirty="0" smtClean="0"/>
                  <a:t>(PESO </a:t>
                </a:r>
                <a:r>
                  <a:rPr lang="pt-BR" dirty="0"/>
                  <a:t>2</a:t>
                </a:r>
                <a:r>
                  <a:rPr lang="pt-BR" dirty="0" smtClean="0"/>
                  <a:t>)</a:t>
                </a:r>
                <a:endParaRPr lang="pt-BR" dirty="0" smtClean="0"/>
              </a:p>
              <a:p>
                <a:pPr lvl="2"/>
                <a:r>
                  <a:rPr lang="pt-BR" dirty="0" smtClean="0"/>
                  <a:t>AP1: Aulas 1-2</a:t>
                </a:r>
                <a:endParaRPr lang="pt-BR" dirty="0" smtClean="0"/>
              </a:p>
              <a:p>
                <a:pPr lvl="2"/>
                <a:r>
                  <a:rPr lang="pt-BR" dirty="0" smtClean="0"/>
                  <a:t>AP2: Aulas 1-5</a:t>
                </a:r>
              </a:p>
              <a:p>
                <a:pPr lvl="2"/>
                <a:r>
                  <a:rPr lang="pt-BR" dirty="0" smtClean="0"/>
                  <a:t>AP3: Aulas 1-8</a:t>
                </a:r>
                <a:endParaRPr lang="pt-BR" dirty="0" smtClean="0"/>
              </a:p>
              <a:p>
                <a:pPr lvl="1"/>
                <a:r>
                  <a:rPr lang="pt-BR" dirty="0"/>
                  <a:t>1</a:t>
                </a:r>
                <a:r>
                  <a:rPr lang="pt-BR" dirty="0" smtClean="0"/>
                  <a:t> </a:t>
                </a:r>
                <a:r>
                  <a:rPr lang="pt-BR" dirty="0" smtClean="0"/>
                  <a:t>Projeto </a:t>
                </a:r>
                <a:r>
                  <a:rPr lang="pt-BR" dirty="0" smtClean="0"/>
                  <a:t>(PESO </a:t>
                </a:r>
                <a:r>
                  <a:rPr lang="pt-BR" dirty="0" smtClean="0"/>
                  <a:t>3)</a:t>
                </a:r>
                <a:endParaRPr lang="pt-BR" dirty="0" smtClean="0"/>
              </a:p>
              <a:p>
                <a:pPr lvl="2"/>
                <a:r>
                  <a:rPr lang="pt-BR" dirty="0" smtClean="0"/>
                  <a:t>Medidor de Energia Elétrica Digital</a:t>
                </a:r>
              </a:p>
              <a:p>
                <a:pPr lvl="2"/>
                <a:r>
                  <a:rPr lang="pt-BR" dirty="0" smtClean="0"/>
                  <a:t>Em equipes</a:t>
                </a:r>
              </a:p>
              <a:p>
                <a:r>
                  <a:rPr lang="pt-BR" dirty="0" smtClean="0"/>
                  <a:t>Prova </a:t>
                </a:r>
                <a:r>
                  <a:rPr lang="pt-BR" dirty="0" smtClean="0"/>
                  <a:t>Final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pt-BR" dirty="0" smtClean="0"/>
                  <a:t>)</a:t>
                </a:r>
              </a:p>
              <a:p>
                <a:pPr lvl="1"/>
                <a:r>
                  <a:rPr lang="pt-BR" dirty="0" smtClean="0"/>
                  <a:t>Todo o conteúdo do curso</a:t>
                </a:r>
                <a:endParaRPr lang="pt-BR" dirty="0" smtClean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6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1:</a:t>
            </a:r>
          </a:p>
          <a:p>
            <a:pPr lvl="1"/>
            <a:r>
              <a:rPr lang="pt-BR" b="1" dirty="0"/>
              <a:t>Introdução à Análise de Erros: O estudo de incertezas em medições físicas</a:t>
            </a:r>
            <a:r>
              <a:rPr lang="pt-BR" dirty="0"/>
              <a:t>. John R. Taylor</a:t>
            </a:r>
          </a:p>
          <a:p>
            <a:r>
              <a:rPr lang="pt-BR" dirty="0" smtClean="0"/>
              <a:t>Aulas 2, 3 e 4</a:t>
            </a:r>
          </a:p>
          <a:p>
            <a:pPr lvl="1"/>
            <a:r>
              <a:rPr lang="pt-BR" b="1" dirty="0"/>
              <a:t>Fundamentos de Medidas Elétricas</a:t>
            </a:r>
            <a:r>
              <a:rPr lang="pt-BR" dirty="0"/>
              <a:t>. Sólon de Medeiros Filho</a:t>
            </a:r>
          </a:p>
          <a:p>
            <a:pPr lvl="1"/>
            <a:r>
              <a:rPr lang="pt-BR" b="1" dirty="0"/>
              <a:t>Instrumentos e Medidas Elétricas</a:t>
            </a:r>
            <a:r>
              <a:rPr lang="pt-BR" dirty="0"/>
              <a:t>. Renato </a:t>
            </a:r>
            <a:r>
              <a:rPr lang="pt-BR" dirty="0" err="1"/>
              <a:t>Senra</a:t>
            </a:r>
            <a:endParaRPr lang="pt-BR" dirty="0" smtClean="0"/>
          </a:p>
          <a:p>
            <a:r>
              <a:rPr lang="pt-BR" dirty="0" smtClean="0"/>
              <a:t>Aulas 5, 6, 7 e 8</a:t>
            </a:r>
          </a:p>
          <a:p>
            <a:pPr lvl="1"/>
            <a:r>
              <a:rPr lang="pt-BR" b="1" dirty="0" smtClean="0"/>
              <a:t>Medição de Energia Elétrica</a:t>
            </a:r>
            <a:r>
              <a:rPr lang="pt-BR" dirty="0" smtClean="0"/>
              <a:t>. Sólon de Medeiros Filho</a:t>
            </a:r>
          </a:p>
          <a:p>
            <a:pPr lvl="1"/>
            <a:r>
              <a:rPr lang="pt-BR" b="1" dirty="0" smtClean="0"/>
              <a:t>Medidas Elétricas: Potência, Energia, Fator de Potência, Demanda</a:t>
            </a:r>
            <a:r>
              <a:rPr lang="pt-BR" dirty="0" smtClean="0"/>
              <a:t>. Álvaro Pereira </a:t>
            </a:r>
            <a:r>
              <a:rPr lang="pt-BR" dirty="0" err="1" smtClean="0"/>
              <a:t>Rizzi</a:t>
            </a:r>
            <a:endParaRPr lang="pt-BR" dirty="0" smtClean="0"/>
          </a:p>
          <a:p>
            <a:pPr lvl="1"/>
            <a:r>
              <a:rPr lang="pt-BR" b="1" dirty="0" smtClean="0"/>
              <a:t>Energia Elétrica: Medição, Qualidade e Eficiência</a:t>
            </a:r>
            <a:r>
              <a:rPr lang="pt-BR" dirty="0" smtClean="0"/>
              <a:t>. Renato </a:t>
            </a:r>
            <a:r>
              <a:rPr lang="pt-BR" dirty="0" err="1" smtClean="0"/>
              <a:t>Senra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2347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1204</TotalTime>
  <Words>346</Words>
  <Application>Microsoft Office PowerPoint</Application>
  <PresentationFormat>Apresentação na tela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Brilho</vt:lpstr>
      <vt:lpstr>Medidas Elétricas</vt:lpstr>
      <vt:lpstr>Linhas Gerais do Curso</vt:lpstr>
      <vt:lpstr>Linhas Gerais do Curso</vt:lpstr>
      <vt:lpstr>Linhas Gerais do Curso</vt:lpstr>
      <vt:lpstr>Metodologia de Avaliação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Iury Bessa</cp:lastModifiedBy>
  <cp:revision>33</cp:revision>
  <dcterms:created xsi:type="dcterms:W3CDTF">2016-01-19T13:46:43Z</dcterms:created>
  <dcterms:modified xsi:type="dcterms:W3CDTF">2016-05-31T22:28:45Z</dcterms:modified>
</cp:coreProperties>
</file>