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59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2800"/>
            </a:lvl1pPr>
            <a:lvl2pPr>
              <a:defRPr sz="2000"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E19915-712D-454D-8CA7-6801873C0643}" type="datetimeFigureOut">
              <a:rPr lang="pt-BR" smtClean="0"/>
              <a:t>31/05/2016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DA9AF4-BFCB-4BCE-95B1-49F16C68FCD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pt-BR" sz="5200" dirty="0" smtClean="0"/>
              <a:t>Análise DE ERROS em MEDIDAS</a:t>
            </a:r>
            <a:endParaRPr lang="pt-BR" sz="5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3645024"/>
            <a:ext cx="5544616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smtClean="0"/>
              <a:t>Prof. </a:t>
            </a:r>
            <a:r>
              <a:rPr lang="pt-BR" dirty="0" err="1" smtClean="0"/>
              <a:t>Iury</a:t>
            </a:r>
            <a:r>
              <a:rPr lang="pt-BR" dirty="0" smtClean="0"/>
              <a:t> V. de Bessa</a:t>
            </a:r>
          </a:p>
          <a:p>
            <a:pPr algn="l"/>
            <a:r>
              <a:rPr lang="pt-BR" dirty="0" smtClean="0"/>
              <a:t>Departamento de Eletricidade</a:t>
            </a:r>
          </a:p>
          <a:p>
            <a:pPr algn="l"/>
            <a:r>
              <a:rPr lang="pt-BR" dirty="0" smtClean="0"/>
              <a:t>Faculdade de Tecnologia</a:t>
            </a:r>
          </a:p>
          <a:p>
            <a:pPr algn="l"/>
            <a:r>
              <a:rPr lang="pt-BR" dirty="0" smtClean="0"/>
              <a:t>Universidade Federal do Amazonas</a:t>
            </a:r>
          </a:p>
          <a:p>
            <a:endParaRPr lang="pt-BR" dirty="0"/>
          </a:p>
        </p:txBody>
      </p:sp>
      <p:pic>
        <p:nvPicPr>
          <p:cNvPr id="1026" name="Picture 2" descr="http://www.comvest.ufam.edu.br/webcon/lib/image/brasa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156370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1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dos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Erros grosseiros:</a:t>
            </a:r>
          </a:p>
          <a:p>
            <a:pPr lvl="1"/>
            <a:r>
              <a:rPr lang="pt-BR" dirty="0" smtClean="0"/>
              <a:t>Falhas do operador, como troca na posição de algarismos e erros em operações aritméticas e posicionamento incorreto da vírgula representativa de casas decimais.</a:t>
            </a:r>
          </a:p>
          <a:p>
            <a:r>
              <a:rPr lang="pt-BR" dirty="0" smtClean="0"/>
              <a:t>Erros sistemáticos:</a:t>
            </a:r>
          </a:p>
          <a:p>
            <a:pPr lvl="1"/>
            <a:r>
              <a:rPr lang="pt-BR" dirty="0" smtClean="0"/>
              <a:t>Erros ligados às deficiências do método utilizado, do método utilizado, do material empregado e da apreciação.</a:t>
            </a:r>
          </a:p>
          <a:p>
            <a:r>
              <a:rPr lang="pt-BR" dirty="0" smtClean="0"/>
              <a:t>Erros acidentais</a:t>
            </a:r>
          </a:p>
          <a:p>
            <a:pPr lvl="1"/>
            <a:r>
              <a:rPr lang="pt-BR" dirty="0" smtClean="0"/>
              <a:t>Relacionados ao acaso e </a:t>
            </a:r>
            <a:r>
              <a:rPr lang="pt-BR" smtClean="0"/>
              <a:t>ao imponderável.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422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Precisão e Exatidão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precisão?</a:t>
            </a:r>
          </a:p>
          <a:p>
            <a:pPr lvl="1"/>
            <a:r>
              <a:rPr lang="pt-BR" dirty="0"/>
              <a:t>É</a:t>
            </a:r>
            <a:r>
              <a:rPr lang="pt-BR" dirty="0" smtClean="0"/>
              <a:t> a capacidade </a:t>
            </a:r>
            <a:r>
              <a:rPr lang="pt-BR" dirty="0"/>
              <a:t>de um instrumento de medição fornecer indicações muito </a:t>
            </a:r>
            <a:r>
              <a:rPr lang="pt-BR" dirty="0" smtClean="0"/>
              <a:t>próximas (quando </a:t>
            </a:r>
            <a:r>
              <a:rPr lang="pt-BR" dirty="0"/>
              <a:t>se </a:t>
            </a:r>
            <a:r>
              <a:rPr lang="pt-BR" dirty="0" smtClean="0"/>
              <a:t>trata do mesmo </a:t>
            </a:r>
            <a:r>
              <a:rPr lang="pt-BR" dirty="0"/>
              <a:t>mensurando, sob as mesmas </a:t>
            </a:r>
            <a:r>
              <a:rPr lang="pt-BR" dirty="0" smtClean="0"/>
              <a:t>condições). </a:t>
            </a:r>
          </a:p>
          <a:p>
            <a:pPr lvl="1"/>
            <a:r>
              <a:rPr lang="pt-BR" dirty="0" smtClean="0"/>
              <a:t>Define </a:t>
            </a:r>
            <a:r>
              <a:rPr lang="pt-BR" dirty="0"/>
              <a:t>o quanto um instrumento é capaz de reproduzir um valor obtido numa </a:t>
            </a:r>
            <a:r>
              <a:rPr lang="pt-BR" dirty="0" smtClean="0"/>
              <a:t>medição.</a:t>
            </a:r>
          </a:p>
          <a:p>
            <a:pPr lvl="1"/>
            <a:r>
              <a:rPr lang="pt-BR" dirty="0" smtClean="0"/>
              <a:t>Não expressa a </a:t>
            </a:r>
            <a:r>
              <a:rPr lang="pt-BR" dirty="0" err="1" smtClean="0"/>
              <a:t>corretude</a:t>
            </a:r>
            <a:r>
              <a:rPr lang="pt-BR" dirty="0" smtClean="0"/>
              <a:t> da medida.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precisão é definida pelo desvio padrão de uma série de medidas de uma mesma amostra ou um mesmo ponto. Quanto maior o desvio padrão, menor é a precisão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766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Precisão e Exatidão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exatidão?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a </a:t>
            </a:r>
            <a:r>
              <a:rPr lang="pt-BR" dirty="0" smtClean="0"/>
              <a:t>capacidade </a:t>
            </a:r>
            <a:r>
              <a:rPr lang="pt-BR" dirty="0"/>
              <a:t>de um instrumento para dar respostas próximas ao valor </a:t>
            </a:r>
            <a:r>
              <a:rPr lang="pt-BR" dirty="0" smtClean="0"/>
              <a:t>verdadeiro e exibir um resultado correto.</a:t>
            </a:r>
          </a:p>
          <a:p>
            <a:pPr lvl="1"/>
            <a:r>
              <a:rPr lang="pt-BR" dirty="0" smtClean="0"/>
              <a:t>Um </a:t>
            </a:r>
            <a:r>
              <a:rPr lang="pt-BR" dirty="0"/>
              <a:t>equipamento exato </a:t>
            </a:r>
            <a:r>
              <a:rPr lang="pt-BR" dirty="0" smtClean="0"/>
              <a:t>nos </a:t>
            </a:r>
            <a:r>
              <a:rPr lang="pt-BR" dirty="0"/>
              <a:t>fornece um valor médio que é próximo ao real, mesmo que o desvio padrão seja </a:t>
            </a:r>
            <a:r>
              <a:rPr lang="pt-BR" dirty="0" smtClean="0"/>
              <a:t>elevado (baixa precisão).</a:t>
            </a:r>
            <a:endParaRPr lang="pt-BR" dirty="0"/>
          </a:p>
          <a:p>
            <a:pPr lvl="1"/>
            <a:r>
              <a:rPr lang="pt-BR" dirty="0" smtClean="0"/>
              <a:t>A exatidão pode ser avaliada e aprimorada a partir de procedimentos de calibração.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283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 Estatística de Incertezas Aleatórias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As incertezas podem ser apropriadamente estimadas por meio de ferramentas estatísticas quando as medições estão apenas sob efeito de Erros Aleatórios</a:t>
                </a:r>
              </a:p>
              <a:p>
                <a:r>
                  <a:rPr lang="pt-BR" dirty="0" smtClean="0"/>
                  <a:t>Para uma grandeza submetida 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pt-BR" dirty="0" smtClean="0"/>
                  <a:t>medições, pode-se afirmar que: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±</m:t>
                      </m:r>
                      <m:r>
                        <a:rPr lang="pt-BR" i="1">
                          <a:latin typeface="Cambria Math"/>
                        </a:rPr>
                        <m:t>𝛿</m:t>
                      </m:r>
                      <m:r>
                        <a:rPr lang="pt-BR" i="1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pt-BR" dirty="0" smtClean="0"/>
              </a:p>
              <a:p>
                <a:r>
                  <a:rPr lang="pt-BR" dirty="0"/>
                  <a:t> </a:t>
                </a:r>
                <a:r>
                  <a:rPr lang="pt-BR" dirty="0" smtClean="0"/>
                  <a:t>Onde: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 r="-2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31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O que é erro?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Para a ciência, erro não é sinônimo de engano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Erro é a incerteza inevitável presente em todas as medições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Qual a importância de se conhecer os erros (incertezas) associadas às medições?</a:t>
            </a:r>
            <a:endParaRPr lang="pt-B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A maioria das medidas se tornam inúteis sem declarações confiáveis sobre suas incertezas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A análise adequada de erros é desafiadora e relevante em diversas atividades laboratoriais</a:t>
            </a:r>
          </a:p>
        </p:txBody>
      </p:sp>
    </p:spTree>
    <p:extLst>
      <p:ext uri="{BB962C8B-B14F-4D97-AF65-F5344CB8AC3E}">
        <p14:creationId xmlns:p14="http://schemas.microsoft.com/office/powerpoint/2010/main" val="8257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Estimativa </a:t>
            </a:r>
            <a:r>
              <a:rPr lang="pt-BR" dirty="0"/>
              <a:t>e </a:t>
            </a:r>
            <a:r>
              <a:rPr lang="pt-BR" dirty="0" smtClean="0"/>
              <a:t>representação de incertezas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Estimativa de incertezas:</a:t>
            </a:r>
          </a:p>
          <a:p>
            <a:pPr lvl="1"/>
            <a:r>
              <a:rPr lang="pt-BR" dirty="0" smtClean="0"/>
              <a:t>Em leitura de escalas</a:t>
            </a:r>
          </a:p>
          <a:p>
            <a:pPr lvl="1"/>
            <a:r>
              <a:rPr lang="pt-BR" dirty="0" smtClean="0"/>
              <a:t>Em medições repetidas</a:t>
            </a:r>
          </a:p>
        </p:txBody>
      </p:sp>
    </p:spTree>
    <p:extLst>
      <p:ext uri="{BB962C8B-B14F-4D97-AF65-F5344CB8AC3E}">
        <p14:creationId xmlns:p14="http://schemas.microsoft.com/office/powerpoint/2010/main" val="130850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Estimativa </a:t>
            </a:r>
            <a:r>
              <a:rPr lang="pt-BR" dirty="0"/>
              <a:t>e </a:t>
            </a:r>
            <a:r>
              <a:rPr lang="pt-BR" dirty="0" smtClean="0"/>
              <a:t>representação de incertezas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Estimativa de incertezas:</a:t>
                </a:r>
              </a:p>
              <a:p>
                <a:pPr lvl="1"/>
                <a:r>
                  <a:rPr lang="pt-BR" dirty="0" smtClean="0"/>
                  <a:t>Em leitura de escalas</a:t>
                </a:r>
              </a:p>
              <a:p>
                <a:pPr lvl="1"/>
                <a:r>
                  <a:rPr lang="pt-BR" dirty="0" smtClean="0"/>
                  <a:t>Em medições repetidas</a:t>
                </a:r>
              </a:p>
              <a:p>
                <a:r>
                  <a:rPr lang="pt-BR" dirty="0" smtClean="0"/>
                  <a:t>Representação: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±</m:t>
                      </m:r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pt-BR" dirty="0" smtClean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𝛿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≤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926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Estimativa </a:t>
            </a:r>
            <a:r>
              <a:rPr lang="pt-BR" dirty="0"/>
              <a:t>e </a:t>
            </a:r>
            <a:r>
              <a:rPr lang="pt-BR" dirty="0" smtClean="0"/>
              <a:t>representação de incertezas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Estimativa de incertezas:</a:t>
                </a:r>
              </a:p>
              <a:p>
                <a:pPr lvl="1"/>
                <a:r>
                  <a:rPr lang="pt-BR" dirty="0" smtClean="0"/>
                  <a:t>Em leitura de escalas</a:t>
                </a:r>
              </a:p>
              <a:p>
                <a:pPr lvl="1"/>
                <a:r>
                  <a:rPr lang="pt-BR" dirty="0" smtClean="0"/>
                  <a:t>Em medições repetidas</a:t>
                </a:r>
              </a:p>
              <a:p>
                <a:r>
                  <a:rPr lang="pt-BR" dirty="0" smtClean="0"/>
                  <a:t>Representação: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±</m:t>
                      </m:r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pt-BR" dirty="0" smtClean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𝛿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≤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 Explicativo 1 3"/>
          <p:cNvSpPr/>
          <p:nvPr/>
        </p:nvSpPr>
        <p:spPr>
          <a:xfrm>
            <a:off x="4932040" y="2708920"/>
            <a:ext cx="1656184" cy="360040"/>
          </a:xfrm>
          <a:prstGeom prst="borderCallout1">
            <a:avLst>
              <a:gd name="adj1" fmla="val 45484"/>
              <a:gd name="adj2" fmla="val 291"/>
              <a:gd name="adj3" fmla="val 175325"/>
              <a:gd name="adj4" fmla="val -303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Valor medido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55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Estimativa </a:t>
            </a:r>
            <a:r>
              <a:rPr lang="pt-BR" dirty="0"/>
              <a:t>e </a:t>
            </a:r>
            <a:r>
              <a:rPr lang="pt-BR" dirty="0" smtClean="0"/>
              <a:t>representação de incertezas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Estimativa de incertezas:</a:t>
                </a:r>
              </a:p>
              <a:p>
                <a:pPr lvl="1"/>
                <a:r>
                  <a:rPr lang="pt-BR" dirty="0" smtClean="0"/>
                  <a:t>Em leitura de escalas</a:t>
                </a:r>
              </a:p>
              <a:p>
                <a:pPr lvl="1"/>
                <a:r>
                  <a:rPr lang="pt-BR" dirty="0" smtClean="0"/>
                  <a:t>Em medições repetidas</a:t>
                </a:r>
              </a:p>
              <a:p>
                <a:r>
                  <a:rPr lang="pt-BR" dirty="0" smtClean="0"/>
                  <a:t>Representação: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±</m:t>
                      </m:r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pt-BR" dirty="0" smtClean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𝛿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≤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 Explicativo 1 3"/>
          <p:cNvSpPr/>
          <p:nvPr/>
        </p:nvSpPr>
        <p:spPr>
          <a:xfrm>
            <a:off x="5580112" y="2708920"/>
            <a:ext cx="1656184" cy="504056"/>
          </a:xfrm>
          <a:prstGeom prst="borderCallout1">
            <a:avLst>
              <a:gd name="adj1" fmla="val 45484"/>
              <a:gd name="adj2" fmla="val 291"/>
              <a:gd name="adj3" fmla="val 127586"/>
              <a:gd name="adj4" fmla="val -3325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Erro absoluto (incerteza)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983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Estimativa </a:t>
            </a:r>
            <a:r>
              <a:rPr lang="pt-BR" dirty="0"/>
              <a:t>e </a:t>
            </a:r>
            <a:r>
              <a:rPr lang="pt-BR" dirty="0" smtClean="0"/>
              <a:t>representação de incertezas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pt-BR" dirty="0" smtClean="0"/>
                  <a:t>Estimativa de incertezas:</a:t>
                </a:r>
              </a:p>
              <a:p>
                <a:pPr lvl="1"/>
                <a:r>
                  <a:rPr lang="pt-BR" dirty="0" smtClean="0"/>
                  <a:t>Em leitura de escalas</a:t>
                </a:r>
              </a:p>
              <a:p>
                <a:pPr lvl="1"/>
                <a:r>
                  <a:rPr lang="pt-BR" dirty="0" smtClean="0"/>
                  <a:t>Em medições repetidas</a:t>
                </a:r>
              </a:p>
              <a:p>
                <a:pPr lvl="1"/>
                <a:r>
                  <a:rPr lang="pt-BR" dirty="0" smtClean="0"/>
                  <a:t>Em instrumentos digitais</a:t>
                </a:r>
              </a:p>
              <a:p>
                <a:pPr lvl="1"/>
                <a:r>
                  <a:rPr lang="pt-BR" dirty="0" smtClean="0"/>
                  <a:t>Em experimentos de contagens</a:t>
                </a:r>
              </a:p>
              <a:p>
                <a:r>
                  <a:rPr lang="pt-BR" dirty="0" smtClean="0"/>
                  <a:t>Representação: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±</m:t>
                      </m:r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pt-BR" dirty="0" smtClean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𝛿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≤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pt-BR" b="0" dirty="0" smtClean="0"/>
              </a:p>
              <a:p>
                <a:r>
                  <a:rPr lang="pt-BR" dirty="0" smtClean="0"/>
                  <a:t>Regras gerais para declaração de valores medidos</a:t>
                </a:r>
              </a:p>
              <a:p>
                <a:pPr lvl="1"/>
                <a:r>
                  <a:rPr lang="pt-BR" dirty="0" smtClean="0"/>
                  <a:t>Incertezas experimentais devem ser arredondadas para um dígito significativo;</a:t>
                </a:r>
              </a:p>
              <a:p>
                <a:pPr lvl="1"/>
                <a:r>
                  <a:rPr lang="pt-BR" dirty="0" smtClean="0"/>
                  <a:t>O último dígito significativo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pt-BR" dirty="0" smtClean="0"/>
                  <a:t> deve ter a mesma ordem de grandeza que a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𝛿</m:t>
                    </m:r>
                    <m:r>
                      <a:rPr lang="pt-BR" b="0" i="1" smtClean="0">
                        <a:latin typeface="Cambria Math"/>
                      </a:rPr>
                      <m:t>𝑉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1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926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Discrepâncias e Erro Relativo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 smtClean="0"/>
                  <a:t>Discrepância é a diferença entre dois valores de uma mesma grandeza;</a:t>
                </a:r>
              </a:p>
              <a:p>
                <a:r>
                  <a:rPr lang="pt-BR" dirty="0" smtClean="0"/>
                  <a:t>Tipos de discrepâncias:</a:t>
                </a:r>
              </a:p>
              <a:p>
                <a:pPr lvl="1"/>
                <a:r>
                  <a:rPr lang="pt-BR" dirty="0" smtClean="0"/>
                  <a:t>Entre valores medidos e aceitos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 smtClean="0"/>
                  <a:t>;</a:t>
                </a:r>
              </a:p>
              <a:p>
                <a:pPr lvl="1"/>
                <a:r>
                  <a:rPr lang="pt-BR" dirty="0" smtClean="0"/>
                  <a:t>Entre dois valores medidos;</a:t>
                </a:r>
              </a:p>
              <a:p>
                <a:r>
                  <a:rPr lang="pt-BR" dirty="0" smtClean="0"/>
                  <a:t>Representação gráfica de incertezas</a:t>
                </a:r>
              </a:p>
              <a:p>
                <a:r>
                  <a:rPr lang="pt-BR" dirty="0" smtClean="0"/>
                  <a:t>Erro relativo: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Erro relativo percentual: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%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×100%</m:t>
                      </m:r>
                    </m:oMath>
                  </m:oMathPara>
                </a14:m>
                <a:endParaRPr lang="pt-BR" dirty="0"/>
              </a:p>
              <a:p>
                <a:pPr marL="274320" lvl="1" indent="0">
                  <a:buNone/>
                </a:pPr>
                <a:endParaRPr lang="pt-BR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21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62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Propagação de Incertezas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dirty="0" smtClean="0"/>
                  <a:t>Regra prática para somas e diferenças:</a:t>
                </a:r>
              </a:p>
              <a:p>
                <a:pPr marL="274320" lvl="1" indent="0">
                  <a:buNone/>
                </a:pPr>
                <a:r>
                  <a:rPr lang="pt-BR" b="0" dirty="0" smtClean="0"/>
                  <a:t>Se várias grandezas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𝑥</m:t>
                    </m:r>
                    <m:r>
                      <a:rPr lang="pt-BR" b="0" i="1" smtClean="0">
                        <a:latin typeface="Cambria Math"/>
                      </a:rPr>
                      <m:t>,…,</m:t>
                    </m:r>
                    <m:r>
                      <a:rPr lang="pt-BR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pt-BR" b="0" dirty="0" smtClean="0"/>
                  <a:t> são medidas com incertezas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𝛿</m:t>
                    </m:r>
                    <m:r>
                      <a:rPr lang="pt-BR" b="0" i="1" smtClean="0">
                        <a:latin typeface="Cambria Math"/>
                      </a:rPr>
                      <m:t>𝑥</m:t>
                    </m:r>
                    <m:r>
                      <a:rPr lang="pt-BR" b="0" i="1" smtClean="0">
                        <a:latin typeface="Cambria Math"/>
                      </a:rPr>
                      <m:t>,…,</m:t>
                    </m:r>
                    <m:r>
                      <a:rPr lang="pt-BR" b="0" i="1" smtClean="0">
                        <a:latin typeface="Cambria Math"/>
                      </a:rPr>
                      <m:t>𝛿</m:t>
                    </m:r>
                    <m:r>
                      <a:rPr lang="pt-BR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pt-BR" b="0" dirty="0" smtClean="0"/>
                  <a:t>, e os valores medidos são usados para calcular  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𝑞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𝑦</m:t>
                      </m:r>
                      <m:r>
                        <a:rPr lang="pt-BR" b="0" i="1" smtClean="0">
                          <a:latin typeface="Cambria Math"/>
                        </a:rPr>
                        <m:t>+…+</m:t>
                      </m:r>
                      <m:r>
                        <a:rPr lang="pt-BR" b="0" i="1" smtClean="0">
                          <a:latin typeface="Cambria Math"/>
                        </a:rPr>
                        <m:t>𝑧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+…+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𝑤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pPr marL="274320" lvl="1" indent="0">
                  <a:buNone/>
                </a:pPr>
                <a:r>
                  <a:rPr lang="pt-BR" dirty="0" smtClean="0"/>
                  <a:t>então a incerteza no valor calculado 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pt-BR" b="0" dirty="0" smtClean="0">
                    <a:latin typeface="Cambria Math"/>
                  </a:rPr>
                  <a:t> </a:t>
                </a:r>
                <a:r>
                  <a:rPr lang="pt-BR" b="0" dirty="0" smtClean="0"/>
                  <a:t>é a soma quadrática de todas incertezas: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𝛿</m:t>
                      </m:r>
                      <m:r>
                        <a:rPr lang="pt-BR" b="0" i="1" smtClean="0">
                          <a:latin typeface="Cambria Math"/>
                        </a:rPr>
                        <m:t>𝑞</m:t>
                      </m:r>
                      <m:r>
                        <a:rPr lang="pt-BR" b="0" i="1" smtClean="0">
                          <a:latin typeface="Cambria Math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𝛿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+…+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𝛿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𝛿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+…+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𝛿</m:t>
                                  </m:r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 smtClean="0"/>
              </a:p>
              <a:p>
                <a:r>
                  <a:rPr lang="pt-BR" dirty="0"/>
                  <a:t>Regra prática para </a:t>
                </a:r>
                <a:r>
                  <a:rPr lang="pt-BR" dirty="0" smtClean="0"/>
                  <a:t>produtos e quocientes:</a:t>
                </a:r>
                <a:endParaRPr lang="pt-BR" dirty="0"/>
              </a:p>
              <a:p>
                <a:pPr marL="274320" lvl="1" indent="0">
                  <a:buNone/>
                </a:pPr>
                <a:r>
                  <a:rPr lang="pt-BR" dirty="0"/>
                  <a:t>Se várias grandezas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𝑥</m:t>
                    </m:r>
                    <m:r>
                      <a:rPr lang="pt-BR" i="1">
                        <a:latin typeface="Cambria Math"/>
                      </a:rPr>
                      <m:t>,…,</m:t>
                    </m:r>
                    <m:r>
                      <a:rPr lang="pt-BR" i="1">
                        <a:latin typeface="Cambria Math"/>
                      </a:rPr>
                      <m:t>𝑤</m:t>
                    </m:r>
                  </m:oMath>
                </a14:m>
                <a:r>
                  <a:rPr lang="pt-BR" dirty="0"/>
                  <a:t> são medidas com incertezas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𝛿</m:t>
                    </m:r>
                    <m:r>
                      <a:rPr lang="pt-BR" i="1">
                        <a:latin typeface="Cambria Math"/>
                      </a:rPr>
                      <m:t>𝑥</m:t>
                    </m:r>
                    <m:r>
                      <a:rPr lang="pt-BR" i="1">
                        <a:latin typeface="Cambria Math"/>
                      </a:rPr>
                      <m:t>,…,</m:t>
                    </m:r>
                    <m:r>
                      <a:rPr lang="pt-BR" i="1">
                        <a:latin typeface="Cambria Math"/>
                      </a:rPr>
                      <m:t>𝛿</m:t>
                    </m:r>
                    <m:r>
                      <a:rPr lang="pt-BR" i="1">
                        <a:latin typeface="Cambria Math"/>
                      </a:rPr>
                      <m:t>𝑤</m:t>
                    </m:r>
                  </m:oMath>
                </a14:m>
                <a:r>
                  <a:rPr lang="pt-BR" dirty="0"/>
                  <a:t>, e os valores medidos são usados para calcular  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𝑞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×…×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×…×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pt-BR" i="1" dirty="0">
                  <a:latin typeface="Cambria Math"/>
                </a:endParaRPr>
              </a:p>
              <a:p>
                <a:pPr marL="274320" lvl="1" indent="0">
                  <a:buNone/>
                </a:pPr>
                <a:r>
                  <a:rPr lang="pt-BR" dirty="0"/>
                  <a:t>então a incerteza no valor calculado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𝑞</m:t>
                    </m:r>
                  </m:oMath>
                </a14:m>
                <a:r>
                  <a:rPr lang="pt-BR" dirty="0">
                    <a:latin typeface="Cambria Math"/>
                  </a:rPr>
                  <a:t> </a:t>
                </a:r>
                <a:r>
                  <a:rPr lang="pt-BR" dirty="0"/>
                  <a:t>é a soma </a:t>
                </a:r>
                <a:r>
                  <a:rPr lang="pt-BR" dirty="0" smtClean="0"/>
                  <a:t>quadrática de todos os erros absolutos:</a:t>
                </a:r>
                <a:endParaRPr lang="pt-BR" dirty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/>
                            </a:rPr>
                            <m:t>+…+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/>
                            </a:rPr>
                            <m:t>+…+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2000" r="-1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94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1302</TotalTime>
  <Words>867</Words>
  <Application>Microsoft Office PowerPoint</Application>
  <PresentationFormat>Apresentação na tela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Brilho</vt:lpstr>
      <vt:lpstr>Análise DE ERROS em MEDIDAS</vt:lpstr>
      <vt:lpstr>Análise de Erros</vt:lpstr>
      <vt:lpstr>Estimativa e representação de incertezas</vt:lpstr>
      <vt:lpstr>Estimativa e representação de incertezas</vt:lpstr>
      <vt:lpstr>Estimativa e representação de incertezas</vt:lpstr>
      <vt:lpstr>Estimativa e representação de incertezas</vt:lpstr>
      <vt:lpstr>Estimativa e representação de incertezas</vt:lpstr>
      <vt:lpstr>Discrepâncias e Erro Relativo</vt:lpstr>
      <vt:lpstr>Propagação de Incertezas </vt:lpstr>
      <vt:lpstr>Classificação dos erros</vt:lpstr>
      <vt:lpstr>Precisão e Exatidão</vt:lpstr>
      <vt:lpstr>Precisão e Exatidão</vt:lpstr>
      <vt:lpstr>Análise Estatística de Incertezas Aleatórias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Iury Bessa</cp:lastModifiedBy>
  <cp:revision>43</cp:revision>
  <dcterms:created xsi:type="dcterms:W3CDTF">2016-01-19T13:46:43Z</dcterms:created>
  <dcterms:modified xsi:type="dcterms:W3CDTF">2016-05-31T19:56:53Z</dcterms:modified>
</cp:coreProperties>
</file>