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2008" y="-6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28/07/15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28/07/15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28/07/15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28/07/15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28/07/15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28/07/15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28/07/15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28/07/15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28/07/15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28/07/15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28/07/15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28/07/15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jeronimo2001@yahoo.com.br" TargetMode="External"/><Relationship Id="rId3" Type="http://schemas.openxmlformats.org/officeDocument/2006/relationships/hyperlink" Target="mailto:salomaneves@yahoo.com.b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ENADE 2015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UFAM/FES/DEA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310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Departamento de Economia e An</a:t>
            </a:r>
            <a:r>
              <a:rPr lang="pt-BR" dirty="0" smtClean="0"/>
              <a:t>álise</a:t>
            </a:r>
            <a:endParaRPr lang="pt-B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7086600" cy="1314450"/>
          </a:xfrm>
        </p:spPr>
        <p:txBody>
          <a:bodyPr>
            <a:normAutofit fontScale="85000" lnSpcReduction="10000"/>
          </a:bodyPr>
          <a:lstStyle/>
          <a:p>
            <a:r>
              <a:rPr lang="pt-BR" dirty="0" smtClean="0"/>
              <a:t>Jer</a:t>
            </a:r>
            <a:r>
              <a:rPr lang="pt-BR" dirty="0" smtClean="0"/>
              <a:t>ônimo Santos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smtClean="0">
                <a:hlinkClick r:id="rId2"/>
              </a:rPr>
              <a:t>jeronimo2001@yahoo.com.br</a:t>
            </a:r>
            <a:endParaRPr lang="pt-BR" dirty="0" smtClean="0"/>
          </a:p>
          <a:p>
            <a:r>
              <a:rPr lang="pt-BR" dirty="0" smtClean="0"/>
              <a:t>Salomão Neves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smtClean="0">
                <a:hlinkClick r:id="rId3"/>
              </a:rPr>
              <a:t>salomaneves@yahoo.com.br</a:t>
            </a: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1860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dirty="0" smtClean="0"/>
              <a:t>DATAS IMPORTANTES</a:t>
            </a:r>
            <a:endParaRPr lang="pt-BR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710842"/>
              </p:ext>
            </p:extLst>
          </p:nvPr>
        </p:nvGraphicFramePr>
        <p:xfrm>
          <a:off x="3575051" y="204788"/>
          <a:ext cx="5285624" cy="4389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908"/>
                <a:gridCol w="3391927"/>
                <a:gridCol w="1274789"/>
              </a:tblGrid>
              <a:tr h="416472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DATA</a:t>
                      </a:r>
                      <a:endParaRPr lang="pt-BR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ASSUNTO</a:t>
                      </a:r>
                      <a:endParaRPr lang="pt-BR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COMPETÊNCIA</a:t>
                      </a:r>
                      <a:endParaRPr lang="pt-BR" sz="1400" dirty="0"/>
                    </a:p>
                  </a:txBody>
                  <a:tcPr marT="34290" marB="34290"/>
                </a:tc>
              </a:tr>
              <a:tr h="731639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18/08 a 21/08</a:t>
                      </a:r>
                      <a:endParaRPr lang="pt-BR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Divulgação pública</a:t>
                      </a:r>
                      <a:r>
                        <a:rPr lang="pt-BR" sz="1400" baseline="0" dirty="0" smtClean="0"/>
                        <a:t> da lista de estudantes inscritos pela IES</a:t>
                      </a:r>
                      <a:endParaRPr lang="pt-BR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Inep</a:t>
                      </a:r>
                      <a:endParaRPr lang="pt-BR" sz="1400" dirty="0"/>
                    </a:p>
                  </a:txBody>
                  <a:tcPr marT="34290" marB="34290"/>
                </a:tc>
              </a:tr>
              <a:tr h="1046807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12/08 a 31/08</a:t>
                      </a:r>
                      <a:endParaRPr lang="pt-BR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Período de retificação ou inscrição intempestiva</a:t>
                      </a:r>
                      <a:r>
                        <a:rPr lang="pt-BR" sz="1400" baseline="0" dirty="0" smtClean="0"/>
                        <a:t> de estudantes habilitados no ENADE 2015</a:t>
                      </a:r>
                      <a:endParaRPr lang="pt-BR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Estudante/IES</a:t>
                      </a:r>
                      <a:endParaRPr lang="pt-BR" sz="1400" dirty="0"/>
                    </a:p>
                  </a:txBody>
                  <a:tcPr marT="34290" marB="34290"/>
                </a:tc>
              </a:tr>
              <a:tr h="731639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18/09</a:t>
                      </a:r>
                      <a:endParaRPr lang="pt-BR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Divulgação eletrônica da lista de estudantes inscritos e convocados ao ENADE 2015</a:t>
                      </a:r>
                      <a:endParaRPr lang="pt-BR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Inep</a:t>
                      </a:r>
                      <a:endParaRPr lang="pt-BR" sz="1400" dirty="0"/>
                    </a:p>
                  </a:txBody>
                  <a:tcPr marT="34290" marB="34290"/>
                </a:tc>
              </a:tr>
              <a:tr h="416472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22/11</a:t>
                      </a:r>
                      <a:endParaRPr lang="pt-BR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Aplicação das provas do ENADE 2015</a:t>
                      </a:r>
                      <a:endParaRPr lang="pt-BR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Inep</a:t>
                      </a:r>
                      <a:endParaRPr lang="pt-BR" sz="1400" dirty="0"/>
                    </a:p>
                  </a:txBody>
                  <a:tcPr marT="34290" marB="34290"/>
                </a:tc>
              </a:tr>
              <a:tr h="1046807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Dez./15</a:t>
                      </a:r>
                      <a:endParaRPr lang="pt-BR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Previsão de divulgação da</a:t>
                      </a:r>
                      <a:r>
                        <a:rPr lang="pt-BR" sz="1400" baseline="0" dirty="0" smtClean="0"/>
                        <a:t> relação de estudantes em situação regular junto ao ENADE 2015</a:t>
                      </a:r>
                      <a:endParaRPr lang="pt-BR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Inep</a:t>
                      </a:r>
                      <a:endParaRPr lang="pt-BR" sz="1400" dirty="0"/>
                    </a:p>
                  </a:txBody>
                  <a:tcPr marT="34290" marB="34290"/>
                </a:tc>
              </a:tr>
            </a:tbl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O </a:t>
            </a:r>
            <a:r>
              <a:rPr lang="en-US" sz="2400" dirty="0" smtClean="0"/>
              <a:t>n</a:t>
            </a:r>
            <a:r>
              <a:rPr lang="pt-BR" sz="2400" dirty="0" smtClean="0"/>
              <a:t>osso curso ser</a:t>
            </a:r>
            <a:r>
              <a:rPr lang="pt-BR" sz="2400" dirty="0" smtClean="0"/>
              <a:t>á avaliado neste ano. Confiram algumas datas importantes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981640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Quem dever</a:t>
            </a:r>
            <a:r>
              <a:rPr lang="pt-BR" dirty="0" smtClean="0"/>
              <a:t>á fazer a prova?</a:t>
            </a:r>
            <a:endParaRPr lang="pt-B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Estudantes que..</a:t>
            </a:r>
          </a:p>
          <a:p>
            <a:pPr lvl="1"/>
            <a:r>
              <a:rPr lang="en-US" dirty="0" smtClean="0"/>
              <a:t>T</a:t>
            </a:r>
            <a:r>
              <a:rPr lang="pt-BR" dirty="0" err="1" smtClean="0"/>
              <a:t>enham</a:t>
            </a:r>
            <a:r>
              <a:rPr lang="pt-BR" dirty="0" smtClean="0"/>
              <a:t> expectativa de conclus</a:t>
            </a:r>
            <a:r>
              <a:rPr lang="pt-BR" dirty="0" smtClean="0"/>
              <a:t>ão do curso até </a:t>
            </a:r>
            <a:r>
              <a:rPr lang="pt-BR" b="1" dirty="0" smtClean="0"/>
              <a:t>julho de 2016</a:t>
            </a:r>
          </a:p>
          <a:p>
            <a:pPr lvl="1"/>
            <a:r>
              <a:rPr lang="en-US" dirty="0" smtClean="0"/>
              <a:t>T</a:t>
            </a:r>
            <a:r>
              <a:rPr lang="pt-BR" dirty="0" err="1" smtClean="0"/>
              <a:t>enham</a:t>
            </a:r>
            <a:r>
              <a:rPr lang="pt-BR" dirty="0" smtClean="0"/>
              <a:t> cumprido 70% ou mais de carga horária mínima do currículo do curso até 31/08/2015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0796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200" dirty="0" smtClean="0"/>
              <a:t>E A COLA</a:t>
            </a:r>
            <a:r>
              <a:rPr lang="pt-BR" sz="2200" dirty="0" smtClean="0"/>
              <a:t>ÇÃO DE GRAU? QUANDO SERÁ?</a:t>
            </a:r>
            <a:endParaRPr lang="pt-BR" sz="2200" dirty="0"/>
          </a:p>
        </p:txBody>
      </p:sp>
      <p:pic>
        <p:nvPicPr>
          <p:cNvPr id="7" name="Content Placeholder 6" descr="photo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5" b="7065"/>
          <a:stretch>
            <a:fillRect/>
          </a:stretch>
        </p:blipFill>
        <p:spPr/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</a:t>
            </a:r>
            <a:r>
              <a:rPr lang="pt-BR" sz="2400" dirty="0" smtClean="0"/>
              <a:t>ia 27/08. Quem n</a:t>
            </a:r>
            <a:r>
              <a:rPr lang="pt-BR" sz="2400" dirty="0" smtClean="0"/>
              <a:t>ão colar grau nesta data deverá fazer a prova do ENADE 2015 e colar grau em </a:t>
            </a:r>
            <a:r>
              <a:rPr lang="pt-BR" sz="2400" b="1" dirty="0" smtClean="0"/>
              <a:t>janeiro de 2016</a:t>
            </a:r>
            <a:endParaRPr lang="pt-BR" sz="2400" dirty="0" smtClean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710554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Estrat</a:t>
            </a:r>
            <a:r>
              <a:rPr lang="pt-BR" dirty="0" smtClean="0"/>
              <a:t>égia do DEA</a:t>
            </a:r>
            <a:endParaRPr lang="pt-B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Avaliação</a:t>
            </a:r>
            <a:r>
              <a:rPr lang="en-US" dirty="0"/>
              <a:t> das A</a:t>
            </a:r>
            <a:r>
              <a:rPr lang="pt-BR" dirty="0" err="1"/>
              <a:t>tividades</a:t>
            </a:r>
            <a:r>
              <a:rPr lang="pt-BR" dirty="0"/>
              <a:t> Complementares</a:t>
            </a:r>
          </a:p>
          <a:p>
            <a:r>
              <a:rPr lang="pt-BR" dirty="0"/>
              <a:t>Avaliação de Aproveitamentos de </a:t>
            </a:r>
            <a:r>
              <a:rPr lang="pt-BR" dirty="0" smtClean="0"/>
              <a:t>disciplina</a:t>
            </a:r>
          </a:p>
          <a:p>
            <a:r>
              <a:rPr lang="pt-BR" dirty="0" smtClean="0"/>
              <a:t>Estudos em economia aplicada - EXTRAS</a:t>
            </a:r>
            <a:endParaRPr lang="pt-BR" dirty="0"/>
          </a:p>
          <a:p>
            <a:r>
              <a:rPr lang="pt-BR" dirty="0" smtClean="0"/>
              <a:t>Segunda rodada de apresenta</a:t>
            </a:r>
            <a:r>
              <a:rPr lang="pt-BR" dirty="0" smtClean="0"/>
              <a:t>ções da monografia</a:t>
            </a:r>
          </a:p>
        </p:txBody>
      </p:sp>
    </p:spTree>
    <p:extLst>
      <p:ext uri="{BB962C8B-B14F-4D97-AF65-F5344CB8AC3E}">
        <p14:creationId xmlns:p14="http://schemas.microsoft.com/office/powerpoint/2010/main" val="1210478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1533390"/>
          </a:xfrm>
        </p:spPr>
        <p:txBody>
          <a:bodyPr>
            <a:normAutofit fontScale="90000"/>
          </a:bodyPr>
          <a:lstStyle/>
          <a:p>
            <a:r>
              <a:rPr lang="pt-BR" sz="3600" dirty="0" smtClean="0"/>
              <a:t>Apresenta</a:t>
            </a:r>
            <a:r>
              <a:rPr lang="pt-BR" sz="3600" dirty="0" smtClean="0"/>
              <a:t>ções de Monografia </a:t>
            </a:r>
            <a:r>
              <a:rPr lang="en-US" sz="3600" dirty="0" smtClean="0"/>
              <a:t>–</a:t>
            </a:r>
            <a:r>
              <a:rPr lang="pt-BR" sz="3600" dirty="0" smtClean="0"/>
              <a:t> 2</a:t>
            </a:r>
            <a:r>
              <a:rPr lang="en-US" sz="3600" dirty="0" smtClean="0"/>
              <a:t>ª</a:t>
            </a:r>
            <a:r>
              <a:rPr lang="pt-BR" sz="3600" dirty="0" smtClean="0"/>
              <a:t> rodada</a:t>
            </a:r>
            <a:endParaRPr lang="pt-BR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5376583"/>
              </p:ext>
            </p:extLst>
          </p:nvPr>
        </p:nvGraphicFramePr>
        <p:xfrm>
          <a:off x="3575050" y="204788"/>
          <a:ext cx="5118899" cy="4389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9571"/>
                <a:gridCol w="4079328"/>
              </a:tblGrid>
              <a:tr h="753810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DATA</a:t>
                      </a:r>
                      <a:endParaRPr lang="pt-BR" sz="2800" dirty="0"/>
                    </a:p>
                  </a:txBody>
                  <a:tcPr marL="90652" marR="906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EVENTO</a:t>
                      </a:r>
                      <a:endParaRPr lang="pt-BR" sz="2800" dirty="0"/>
                    </a:p>
                  </a:txBody>
                  <a:tcPr marL="90652" marR="90652" anchor="ctr"/>
                </a:tc>
              </a:tr>
              <a:tr h="1374595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03/08</a:t>
                      </a:r>
                      <a:endParaRPr lang="pt-BR" sz="2800" dirty="0"/>
                    </a:p>
                  </a:txBody>
                  <a:tcPr marL="90652" marR="90652" anchor="ctr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</a:t>
                      </a:r>
                      <a:r>
                        <a:rPr lang="pt-BR" sz="2800" dirty="0" err="1" smtClean="0"/>
                        <a:t>ntrega</a:t>
                      </a:r>
                      <a:r>
                        <a:rPr lang="pt-BR" sz="2800" dirty="0" smtClean="0"/>
                        <a:t> das 3 vers</a:t>
                      </a:r>
                      <a:r>
                        <a:rPr lang="pt-BR" sz="2800" dirty="0" smtClean="0"/>
                        <a:t>ões da monografia</a:t>
                      </a:r>
                      <a:endParaRPr lang="pt-BR" sz="2800" dirty="0"/>
                    </a:p>
                  </a:txBody>
                  <a:tcPr marL="90652" marR="90652" anchor="ctr"/>
                </a:tc>
              </a:tr>
              <a:tr h="753810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04/08</a:t>
                      </a:r>
                      <a:endParaRPr lang="pt-BR" sz="2800" dirty="0"/>
                    </a:p>
                  </a:txBody>
                  <a:tcPr marL="90652" marR="90652" anchor="ctr"/>
                </a:tc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Baixa da portaria</a:t>
                      </a:r>
                      <a:endParaRPr lang="pt-BR" sz="2800" dirty="0"/>
                    </a:p>
                  </a:txBody>
                  <a:tcPr marL="90652" marR="90652" anchor="ctr"/>
                </a:tc>
              </a:tr>
              <a:tr h="753810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11/08</a:t>
                      </a:r>
                      <a:endParaRPr lang="pt-BR" sz="2800" dirty="0"/>
                    </a:p>
                  </a:txBody>
                  <a:tcPr marL="90652" marR="90652" anchor="ctr"/>
                </a:tc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Defesa</a:t>
                      </a:r>
                      <a:r>
                        <a:rPr lang="pt-BR" sz="2800" baseline="0" dirty="0" smtClean="0"/>
                        <a:t> </a:t>
                      </a:r>
                      <a:r>
                        <a:rPr lang="pt-BR" sz="2800" dirty="0" smtClean="0"/>
                        <a:t>das monografias</a:t>
                      </a:r>
                      <a:endParaRPr lang="pt-BR" sz="2800" dirty="0"/>
                    </a:p>
                  </a:txBody>
                  <a:tcPr marL="90652" marR="90652" anchor="ctr"/>
                </a:tc>
              </a:tr>
              <a:tr h="753810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27/08</a:t>
                      </a:r>
                      <a:endParaRPr lang="pt-BR" sz="2800" dirty="0"/>
                    </a:p>
                  </a:txBody>
                  <a:tcPr marL="90652" marR="90652" anchor="ctr"/>
                </a:tc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Entrega final </a:t>
                      </a:r>
                      <a:endParaRPr lang="pt-BR" sz="2800" dirty="0"/>
                    </a:p>
                  </a:txBody>
                  <a:tcPr marL="90652" marR="90652" anchor="ctr"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57201" y="1738177"/>
            <a:ext cx="3008313" cy="2856446"/>
          </a:xfrm>
        </p:spPr>
        <p:txBody>
          <a:bodyPr>
            <a:normAutofit/>
          </a:bodyPr>
          <a:lstStyle/>
          <a:p>
            <a:r>
              <a:rPr lang="pt-BR" sz="2400" dirty="0" smtClean="0"/>
              <a:t>Se voc</a:t>
            </a:r>
            <a:r>
              <a:rPr lang="pt-BR" sz="2400" dirty="0" smtClean="0"/>
              <a:t>ê ainda não defendeu, terá uma nova chance!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289060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Estrat</a:t>
            </a:r>
            <a:r>
              <a:rPr lang="pt-BR" dirty="0" smtClean="0"/>
              <a:t>égia da FES - ENADE</a:t>
            </a:r>
            <a:endParaRPr lang="pt-B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Haver</a:t>
            </a:r>
            <a:r>
              <a:rPr lang="pt-BR" dirty="0" smtClean="0"/>
              <a:t>á um workshop organizado por todos os coordenadores da FES para maiores esclarecimentos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7079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Estrat</a:t>
            </a:r>
            <a:r>
              <a:rPr lang="pt-BR" dirty="0" smtClean="0"/>
              <a:t>égia dos alunos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Entre em contato com o orientador</a:t>
            </a:r>
          </a:p>
          <a:p>
            <a:r>
              <a:rPr lang="en-US" dirty="0" smtClean="0"/>
              <a:t>F</a:t>
            </a:r>
            <a:r>
              <a:rPr lang="pt-BR" dirty="0" smtClean="0"/>
              <a:t>a</a:t>
            </a:r>
            <a:r>
              <a:rPr lang="pt-BR" dirty="0" smtClean="0"/>
              <a:t>ça o seu melhor para terminar a monografia o quanto antes</a:t>
            </a:r>
          </a:p>
          <a:p>
            <a:r>
              <a:rPr lang="pt-BR" dirty="0" smtClean="0"/>
              <a:t>Qualquer dúvida procure a coordenação</a:t>
            </a:r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648027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Farei o ENADE. Como agir?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Confira </a:t>
            </a:r>
            <a:r>
              <a:rPr lang="pt-BR" dirty="0"/>
              <a:t>o histórico escolar</a:t>
            </a:r>
            <a:r>
              <a:rPr lang="pt-BR" dirty="0" smtClean="0"/>
              <a:t>.</a:t>
            </a:r>
          </a:p>
          <a:p>
            <a:pPr lvl="1"/>
            <a:r>
              <a:rPr lang="en-US" dirty="0" smtClean="0"/>
              <a:t>A</a:t>
            </a:r>
            <a:r>
              <a:rPr lang="pt-BR" dirty="0" err="1" smtClean="0"/>
              <a:t>lunos</a:t>
            </a:r>
            <a:r>
              <a:rPr lang="pt-BR" dirty="0" smtClean="0"/>
              <a:t> com 68% em 2015-1 poder</a:t>
            </a:r>
            <a:r>
              <a:rPr lang="pt-BR" dirty="0" smtClean="0"/>
              <a:t>ão ser selecionados! </a:t>
            </a:r>
            <a:endParaRPr lang="pt-BR" dirty="0"/>
          </a:p>
          <a:p>
            <a:r>
              <a:rPr lang="pt-BR" dirty="0"/>
              <a:t>Se você fará o </a:t>
            </a:r>
            <a:r>
              <a:rPr lang="pt-BR" dirty="0" err="1"/>
              <a:t>Enade</a:t>
            </a:r>
            <a:r>
              <a:rPr lang="pt-BR" dirty="0"/>
              <a:t>, venha para o workshop</a:t>
            </a:r>
            <a:r>
              <a:rPr lang="pt-BR" dirty="0" smtClean="0"/>
              <a:t>!</a:t>
            </a:r>
          </a:p>
          <a:p>
            <a:pPr lvl="1"/>
            <a:r>
              <a:rPr lang="pt-BR" dirty="0" smtClean="0"/>
              <a:t>Haver</a:t>
            </a:r>
            <a:r>
              <a:rPr lang="pt-BR" dirty="0" smtClean="0"/>
              <a:t>á muitas dicas e orientações</a:t>
            </a:r>
          </a:p>
          <a:p>
            <a:r>
              <a:rPr lang="pt-BR" dirty="0" smtClean="0"/>
              <a:t>Qualquer dúvida, procure a coordenação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9769310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38</TotalTime>
  <Words>357</Words>
  <Application>Microsoft Macintosh PowerPoint</Application>
  <PresentationFormat>On-screen Show (16:9)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 Black </vt:lpstr>
      <vt:lpstr>ENADE 2015</vt:lpstr>
      <vt:lpstr>DATAS IMPORTANTES</vt:lpstr>
      <vt:lpstr>Quem deverá fazer a prova?</vt:lpstr>
      <vt:lpstr>E A COLAÇÃO DE GRAU? QUANDO SERÁ?</vt:lpstr>
      <vt:lpstr>Estratégia do DEA</vt:lpstr>
      <vt:lpstr>Apresentações de Monografia – 2ª rodada</vt:lpstr>
      <vt:lpstr>Estratégia da FES - ENADE</vt:lpstr>
      <vt:lpstr>Estratégia dos alunos</vt:lpstr>
      <vt:lpstr>Farei o ENADE. Como agir?</vt:lpstr>
      <vt:lpstr>Departamento de Economia e Análise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ENADE 2015</dc:title>
  <dc:creator>Salomão Neves</dc:creator>
  <cp:lastModifiedBy>Salomão Neves</cp:lastModifiedBy>
  <cp:revision>10</cp:revision>
  <dcterms:created xsi:type="dcterms:W3CDTF">2015-07-28T21:42:54Z</dcterms:created>
  <dcterms:modified xsi:type="dcterms:W3CDTF">2015-07-28T22:27:56Z</dcterms:modified>
</cp:coreProperties>
</file>