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9" r:id="rId3"/>
    <p:sldId id="260" r:id="rId4"/>
    <p:sldId id="273" r:id="rId5"/>
    <p:sldId id="274" r:id="rId6"/>
    <p:sldId id="262" r:id="rId7"/>
    <p:sldId id="263" r:id="rId8"/>
    <p:sldId id="265" r:id="rId9"/>
    <p:sldId id="267" r:id="rId10"/>
    <p:sldId id="269" r:id="rId11"/>
    <p:sldId id="272" r:id="rId12"/>
    <p:sldId id="268" r:id="rId13"/>
    <p:sldId id="270" r:id="rId14"/>
    <p:sldId id="276" r:id="rId15"/>
    <p:sldId id="271" r:id="rId16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22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pt-BR" smtClean="0"/>
              <a:t>23/07/2015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BBBE6-04E0-4913-AC67-31E5EC37D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63062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pt-BR" smtClean="0"/>
              <a:t>23/07/2015</a:t>
            </a:r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C5426-FE75-439E-9540-C5D18C28D2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37698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5426-FE75-439E-9540-C5D18C28D215}" type="slidenum">
              <a:rPr lang="pt-BR" smtClean="0"/>
              <a:t>1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t-BR" smtClean="0"/>
              <a:t>23/07/2015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96930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5426-FE75-439E-9540-C5D18C28D215}" type="slidenum">
              <a:rPr lang="pt-BR" smtClean="0"/>
              <a:t>10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t-BR" smtClean="0"/>
              <a:t>23/07/2015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6484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5426-FE75-439E-9540-C5D18C28D215}" type="slidenum">
              <a:rPr lang="pt-BR" smtClean="0"/>
              <a:t>11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t-BR" smtClean="0"/>
              <a:t>23/07/2015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84471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5426-FE75-439E-9540-C5D18C28D215}" type="slidenum">
              <a:rPr lang="pt-BR" smtClean="0"/>
              <a:t>12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t-BR" smtClean="0"/>
              <a:t>23/07/2015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0959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5426-FE75-439E-9540-C5D18C28D215}" type="slidenum">
              <a:rPr lang="pt-BR" smtClean="0"/>
              <a:t>13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t-BR" smtClean="0"/>
              <a:t>23/07/2015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44300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5426-FE75-439E-9540-C5D18C28D215}" type="slidenum">
              <a:rPr lang="pt-BR" smtClean="0"/>
              <a:t>14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t-BR" smtClean="0"/>
              <a:t>23/07/2015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87570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5426-FE75-439E-9540-C5D18C28D215}" type="slidenum">
              <a:rPr lang="pt-BR" smtClean="0"/>
              <a:t>15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t-BR" smtClean="0"/>
              <a:t>23/07/2015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928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5426-FE75-439E-9540-C5D18C28D215}" type="slidenum">
              <a:rPr lang="pt-BR" smtClean="0"/>
              <a:t>2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t-BR" smtClean="0"/>
              <a:t>23/07/2015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2759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5426-FE75-439E-9540-C5D18C28D215}" type="slidenum">
              <a:rPr lang="pt-BR" smtClean="0"/>
              <a:t>3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t-BR" smtClean="0"/>
              <a:t>23/07/2015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5447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5426-FE75-439E-9540-C5D18C28D215}" type="slidenum">
              <a:rPr lang="pt-BR" smtClean="0"/>
              <a:t>4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t-BR" smtClean="0"/>
              <a:t>23/07/2015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663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5426-FE75-439E-9540-C5D18C28D215}" type="slidenum">
              <a:rPr lang="pt-BR" smtClean="0"/>
              <a:t>5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t-BR" smtClean="0"/>
              <a:t>23/07/2015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4442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5426-FE75-439E-9540-C5D18C28D215}" type="slidenum">
              <a:rPr lang="pt-BR" smtClean="0"/>
              <a:t>6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t-BR" smtClean="0"/>
              <a:t>23/07/2015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3230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5426-FE75-439E-9540-C5D18C28D215}" type="slidenum">
              <a:rPr lang="pt-BR" smtClean="0"/>
              <a:t>7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t-BR" smtClean="0"/>
              <a:t>23/07/2015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577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5426-FE75-439E-9540-C5D18C28D215}" type="slidenum">
              <a:rPr lang="pt-BR" smtClean="0"/>
              <a:t>8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t-BR" smtClean="0"/>
              <a:t>23/07/2015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127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C5426-FE75-439E-9540-C5D18C28D215}" type="slidenum">
              <a:rPr lang="pt-BR" smtClean="0"/>
              <a:t>9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pt-BR" smtClean="0"/>
              <a:t>23/07/2015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318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FA8C-149E-427B-947C-DF8F4502956C}" type="datetimeFigureOut">
              <a:rPr lang="pt-BR" smtClean="0"/>
              <a:t>22/07/2015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EFA2-24C8-4451-905A-14A5721BB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6158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FA8C-149E-427B-947C-DF8F4502956C}" type="datetimeFigureOut">
              <a:rPr lang="pt-BR" smtClean="0"/>
              <a:t>22/07/2015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EFA2-24C8-4451-905A-14A5721BB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4268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FA8C-149E-427B-947C-DF8F4502956C}" type="datetimeFigureOut">
              <a:rPr lang="pt-BR" smtClean="0"/>
              <a:t>22/07/2015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EFA2-24C8-4451-905A-14A5721BB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397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FA8C-149E-427B-947C-DF8F4502956C}" type="datetimeFigureOut">
              <a:rPr lang="pt-BR" smtClean="0"/>
              <a:t>22/07/2015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EFA2-24C8-4451-905A-14A5721BB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77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FA8C-149E-427B-947C-DF8F4502956C}" type="datetimeFigureOut">
              <a:rPr lang="pt-BR" smtClean="0"/>
              <a:t>22/07/2015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EFA2-24C8-4451-905A-14A5721BB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403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FA8C-149E-427B-947C-DF8F4502956C}" type="datetimeFigureOut">
              <a:rPr lang="pt-BR" smtClean="0"/>
              <a:t>22/07/2015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EFA2-24C8-4451-905A-14A5721BB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9737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FA8C-149E-427B-947C-DF8F4502956C}" type="datetimeFigureOut">
              <a:rPr lang="pt-BR" smtClean="0"/>
              <a:t>22/07/2015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EFA2-24C8-4451-905A-14A5721BB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967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FA8C-149E-427B-947C-DF8F4502956C}" type="datetimeFigureOut">
              <a:rPr lang="pt-BR" smtClean="0"/>
              <a:t>22/07/2015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EFA2-24C8-4451-905A-14A5721BB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57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FA8C-149E-427B-947C-DF8F4502956C}" type="datetimeFigureOut">
              <a:rPr lang="pt-BR" smtClean="0"/>
              <a:t>22/07/2015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EFA2-24C8-4451-905A-14A5721BB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135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FA8C-149E-427B-947C-DF8F4502956C}" type="datetimeFigureOut">
              <a:rPr lang="pt-BR" smtClean="0"/>
              <a:t>22/07/2015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EFA2-24C8-4451-905A-14A5721BB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42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FA8C-149E-427B-947C-DF8F4502956C}" type="datetimeFigureOut">
              <a:rPr lang="pt-BR" smtClean="0"/>
              <a:t>22/07/2015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EFA2-24C8-4451-905A-14A5721BB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304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9FA8C-149E-427B-947C-DF8F4502956C}" type="datetimeFigureOut">
              <a:rPr lang="pt-BR" smtClean="0"/>
              <a:t>22/07/2015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9EFA2-24C8-4451-905A-14A5721BBE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734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inep.gov.br/educacao_superior/enade/manuais/estudante/manual_do_estudante_2015_07_2015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inep.gov.br/enad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>
            <a:normAutofit/>
          </a:bodyPr>
          <a:lstStyle/>
          <a:p>
            <a:r>
              <a:rPr lang="pt-BR" sz="7200" dirty="0" smtClean="0"/>
              <a:t>ENADE 2015</a:t>
            </a:r>
            <a:endParaRPr lang="pt-BR" sz="7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638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pt-BR" dirty="0" smtClean="0"/>
              <a:t>Questionário do Estudante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5536" y="1196752"/>
            <a:ext cx="8352928" cy="5328592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539552" y="1331476"/>
            <a:ext cx="698477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3200" b="1" dirty="0" smtClean="0"/>
              <a:t>http://enadeies.inep.gov.br/enadeIes/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1452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41148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Manual do Estudante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dirty="0" smtClean="0"/>
              <a:t>Para download e divulgação:</a:t>
            </a:r>
          </a:p>
          <a:p>
            <a:pPr marL="0" indent="0">
              <a:buNone/>
            </a:pPr>
            <a:r>
              <a:rPr lang="pt-BR" dirty="0" smtClean="0">
                <a:hlinkClick r:id="rId3"/>
              </a:rPr>
              <a:t>http</a:t>
            </a:r>
            <a:r>
              <a:rPr lang="pt-BR" dirty="0">
                <a:hlinkClick r:id="rId3"/>
              </a:rPr>
              <a:t>://</a:t>
            </a:r>
            <a:r>
              <a:rPr lang="pt-BR" dirty="0" smtClean="0">
                <a:hlinkClick r:id="rId3"/>
              </a:rPr>
              <a:t>download.inep.gov.br/educacao_superior/enade/manuais/estudante/manual_do_estudante_2015_07_2015.pdf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45" t="9926" r="23241" b="3704"/>
          <a:stretch/>
        </p:blipFill>
        <p:spPr bwMode="auto">
          <a:xfrm>
            <a:off x="4932040" y="0"/>
            <a:ext cx="421196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475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325938"/>
              </p:ext>
            </p:extLst>
          </p:nvPr>
        </p:nvGraphicFramePr>
        <p:xfrm>
          <a:off x="755576" y="1052736"/>
          <a:ext cx="7513455" cy="1632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8736"/>
                <a:gridCol w="4988935"/>
                <a:gridCol w="1275784"/>
              </a:tblGrid>
              <a:tr h="167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﻿Data                                                                                                                                                       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Assunto     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Competência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335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23/11/2015 </a:t>
                      </a:r>
                      <a:r>
                        <a:rPr lang="pt-BR" sz="1600" dirty="0">
                          <a:effectLst/>
                        </a:rPr>
                        <a:t>a </a:t>
                      </a:r>
                      <a:r>
                        <a:rPr lang="pt-BR" sz="1600" dirty="0" smtClean="0">
                          <a:effectLst/>
                        </a:rPr>
                        <a:t>06/12/2015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Período para resposta eletrônica ao Questionário do Coordenador de curso.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IES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167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Dezembro</a:t>
                      </a:r>
                      <a:r>
                        <a:rPr lang="pt-BR" sz="1600" baseline="0" dirty="0" smtClean="0">
                          <a:effectLst/>
                        </a:rPr>
                        <a:t> de 2015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Previsão de divulgação da Relação de Estudantes em Situação Regular junto ao </a:t>
                      </a:r>
                      <a:r>
                        <a:rPr lang="pt-BR" sz="1600" dirty="0" err="1">
                          <a:effectLst/>
                        </a:rPr>
                        <a:t>Enade</a:t>
                      </a:r>
                      <a:r>
                        <a:rPr lang="pt-BR" sz="1600" dirty="0">
                          <a:effectLst/>
                        </a:rPr>
                        <a:t> </a:t>
                      </a:r>
                      <a:r>
                        <a:rPr lang="pt-BR" sz="1600" dirty="0" smtClean="0">
                          <a:effectLst/>
                        </a:rPr>
                        <a:t>2015.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Inep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755576" y="3356992"/>
            <a:ext cx="73448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Endereço eletrônico do Questionário do Coordenador: </a:t>
            </a:r>
            <a:r>
              <a:rPr lang="pt-BR" sz="2000" b="1" dirty="0" smtClean="0">
                <a:solidFill>
                  <a:srgbClr val="FF0000"/>
                </a:solidFill>
              </a:rPr>
              <a:t>http://enadeies.inep.gov.br/enadeIes/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Um dia após a prova o questionário do coordenador fica disponível e permanece por 2 semanas (14 dias)</a:t>
            </a:r>
          </a:p>
          <a:p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85894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pt-BR" dirty="0" smtClean="0"/>
              <a:t>Questionário do Coordenador</a:t>
            </a:r>
            <a:endParaRPr lang="pt-BR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80" y="1216846"/>
            <a:ext cx="8370676" cy="5231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539552" y="1412776"/>
            <a:ext cx="698477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3200" b="1" dirty="0" smtClean="0"/>
              <a:t>http://enadeies.inep.gov.br/enadeIes/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146689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pt-BR" dirty="0" smtClean="0"/>
              <a:t>Ambiente do Coordenador</a:t>
            </a:r>
            <a:endParaRPr lang="pt-B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20" t="12136" r="15955" b="10137"/>
          <a:stretch/>
        </p:blipFill>
        <p:spPr bwMode="auto">
          <a:xfrm>
            <a:off x="539552" y="1124744"/>
            <a:ext cx="7848872" cy="539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789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400" dirty="0" smtClean="0"/>
              <a:t>ENADE 2015</a:t>
            </a:r>
            <a:endParaRPr lang="pt-BR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Telefone: 3305-1792 – CRC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E-mail: enade@ufam.edu.br;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enadeufam@gmail.com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770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INGRESSANTES E CONCLUINTES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INGRESSANTE: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Estudantes ingressantes são aqueles que tenham iniciado o respectivo curso </a:t>
            </a:r>
            <a:r>
              <a:rPr lang="pt-BR" sz="3100" b="1" dirty="0" smtClean="0">
                <a:solidFill>
                  <a:srgbClr val="FF0000"/>
                </a:solidFill>
              </a:rPr>
              <a:t>no ano de 2015</a:t>
            </a:r>
            <a:r>
              <a:rPr lang="pt-BR" dirty="0" smtClean="0"/>
              <a:t>, devidamente matriculados, e que tenham </a:t>
            </a:r>
            <a:r>
              <a:rPr lang="pt-BR" sz="3100" b="1" dirty="0" smtClean="0">
                <a:solidFill>
                  <a:srgbClr val="FF0000"/>
                </a:solidFill>
              </a:rPr>
              <a:t>de 0 a 25% da carga horária </a:t>
            </a:r>
            <a:r>
              <a:rPr lang="pt-BR" dirty="0" smtClean="0"/>
              <a:t>mínima do currículo do curso cumprida até o dia 31 de agosto de 2015, término do período </a:t>
            </a:r>
            <a:r>
              <a:rPr lang="pt-BR" dirty="0"/>
              <a:t>previsto no art. 11</a:t>
            </a:r>
            <a:r>
              <a:rPr lang="pt-BR" dirty="0" smtClean="0"/>
              <a:t> </a:t>
            </a:r>
            <a:r>
              <a:rPr lang="pt-BR" dirty="0"/>
              <a:t>desta </a:t>
            </a:r>
            <a:r>
              <a:rPr lang="pt-BR" dirty="0" smtClean="0"/>
              <a:t>Portaria Normativa </a:t>
            </a:r>
            <a:r>
              <a:rPr lang="pt-BR" dirty="0"/>
              <a:t>nº 3, de 6 de março de 2015.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CONCLUINTE:</a:t>
            </a:r>
          </a:p>
          <a:p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Estudantes </a:t>
            </a:r>
            <a:r>
              <a:rPr lang="pt-BR" dirty="0"/>
              <a:t>concluintes dos Cursos </a:t>
            </a:r>
            <a:r>
              <a:rPr lang="pt-BR" dirty="0" smtClean="0"/>
              <a:t>de Bacharelado</a:t>
            </a:r>
            <a:r>
              <a:rPr lang="pt-BR" dirty="0"/>
              <a:t>, aqueles que tenham expectativa de conclusão do curso até </a:t>
            </a:r>
            <a:r>
              <a:rPr lang="pt-BR" b="1" dirty="0">
                <a:solidFill>
                  <a:srgbClr val="FF0000"/>
                </a:solidFill>
              </a:rPr>
              <a:t>julho de 2016 ou </a:t>
            </a:r>
            <a:r>
              <a:rPr lang="pt-BR" b="1" dirty="0" smtClean="0">
                <a:solidFill>
                  <a:srgbClr val="FF0000"/>
                </a:solidFill>
              </a:rPr>
              <a:t>que tenham </a:t>
            </a:r>
            <a:r>
              <a:rPr lang="pt-BR" b="1" dirty="0">
                <a:solidFill>
                  <a:srgbClr val="FF0000"/>
                </a:solidFill>
              </a:rPr>
              <a:t>cumprido </a:t>
            </a:r>
            <a:r>
              <a:rPr lang="pt-BR" b="1" dirty="0" smtClean="0">
                <a:solidFill>
                  <a:srgbClr val="FF0000"/>
                </a:solidFill>
              </a:rPr>
              <a:t>80% </a:t>
            </a:r>
            <a:r>
              <a:rPr lang="pt-BR" dirty="0" smtClean="0"/>
              <a:t>ou </a:t>
            </a:r>
            <a:r>
              <a:rPr lang="pt-BR" dirty="0"/>
              <a:t>mais da carga horária mínima do currículo do curso </a:t>
            </a:r>
            <a:r>
              <a:rPr lang="pt-BR" dirty="0" smtClean="0"/>
              <a:t>da IES </a:t>
            </a:r>
            <a:r>
              <a:rPr lang="pt-BR" dirty="0"/>
              <a:t>até o dia 31 de agosto de 2015, término do período previsto no art. 11 desta Portaria</a:t>
            </a:r>
          </a:p>
          <a:p>
            <a:pPr marL="0" indent="0" algn="just">
              <a:buNone/>
            </a:pPr>
            <a:r>
              <a:rPr lang="pt-BR" dirty="0"/>
              <a:t>Normativa. 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64088" y="5482728"/>
            <a:ext cx="288032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</a:rPr>
              <a:t>UFAM: 70%</a:t>
            </a:r>
            <a:endParaRPr lang="pt-BR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44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CURSOS DA UFAM AVALIADOS</a:t>
            </a:r>
            <a:endParaRPr lang="pt-BR" sz="1800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00074"/>
              </p:ext>
            </p:extLst>
          </p:nvPr>
        </p:nvGraphicFramePr>
        <p:xfrm>
          <a:off x="827583" y="1196742"/>
          <a:ext cx="7488833" cy="51407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8663"/>
                <a:gridCol w="3282443"/>
                <a:gridCol w="2917727"/>
              </a:tblGrid>
              <a:tr h="19375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COD_CURSO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>
                          <a:effectLst/>
                        </a:rPr>
                        <a:t>CURSO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COORDENADOR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b"/>
                </a:tc>
              </a:tr>
              <a:tr h="3222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FA01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Administração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400" u="none" strike="noStrike">
                          <a:effectLst/>
                        </a:rPr>
                        <a:t>Daniel Reis Armond de Melo</a:t>
                      </a:r>
                      <a:endParaRPr lang="nl-NL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</a:tr>
              <a:tr h="3222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FA02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Administração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400" u="none" strike="noStrike">
                          <a:effectLst/>
                        </a:rPr>
                        <a:t>Daniel Reis Armond de Melo</a:t>
                      </a:r>
                      <a:endParaRPr lang="nl-NL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</a:tr>
              <a:tr h="3222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FA03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Ciências Contábeis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Osail Medeiros de Sousa 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</a:tr>
              <a:tr h="3222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FA04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</a:rPr>
                        <a:t>Ciências Contábeis</a:t>
                      </a:r>
                      <a:endParaRPr lang="pt-BR" sz="1400" b="0" i="0" u="none" strike="noStrike" dirty="0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Jean Serrão de Oliveira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</a:tr>
              <a:tr h="3222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FA05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Ciências Econômicas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Jerônimo Alves dos Santos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</a:tr>
              <a:tr h="40688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FA06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Ciências Econômicas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Salomão Franco Neves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</a:tr>
              <a:tr h="3222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IH11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Comunicação Social - Jornalismo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João Bosco Ferreira 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</a:tr>
              <a:tr h="3222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IH27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Comunicação Social - Jornalismo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João Bosco Ferreira 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</a:tr>
              <a:tr h="3222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FT07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Design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Fabio Henrique Dias Máximo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</a:tr>
              <a:tr h="3222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FD01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Direito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Marina das Graças paula Araújo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</a:tr>
              <a:tr h="3222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FD02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Direito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Marina das Graças paula Araújo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</a:tr>
              <a:tr h="3222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FE06-FP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Psicologia - Formação do Psicólogo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Gustavo Paiva de Carvalho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</a:tr>
              <a:tr h="3222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IN01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Administração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Raimundo Valdan Pereira Lopes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</a:tr>
              <a:tr h="3222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IP01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Administração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Alberto Luiz Silva Ferreira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</a:tr>
              <a:tr h="3222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IP02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Comunicação Social - Jornalismo</a:t>
                      </a:r>
                      <a:endParaRPr lang="pt-BR" sz="1400" b="0" i="0" u="none" strike="noStrike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</a:rPr>
                        <a:t>Hellen Cristina Picanço </a:t>
                      </a:r>
                      <a:r>
                        <a:rPr lang="pt-BR" sz="1400" u="none" strike="noStrike" dirty="0" err="1">
                          <a:effectLst/>
                        </a:rPr>
                        <a:t>Simas</a:t>
                      </a:r>
                      <a:endParaRPr lang="pt-BR" sz="1400" b="0" i="0" u="none" strike="noStrike" dirty="0">
                        <a:solidFill>
                          <a:srgbClr val="0000FF"/>
                        </a:solidFill>
                        <a:effectLst/>
                        <a:latin typeface="MS Sans Serif"/>
                      </a:endParaRPr>
                    </a:p>
                  </a:txBody>
                  <a:tcPr marL="8576" marR="8576" marT="857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22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DISPENSADOS DO ENADE</a:t>
            </a:r>
            <a:endParaRPr lang="pt-BR" sz="1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/>
              <a:t>Ficam dispensados da inscrição no ENADE 2015: </a:t>
            </a:r>
            <a:endParaRPr lang="pt-BR" dirty="0" smtClean="0"/>
          </a:p>
          <a:p>
            <a:pPr algn="just"/>
            <a:r>
              <a:rPr lang="pt-BR" dirty="0" smtClean="0"/>
              <a:t>I </a:t>
            </a:r>
            <a:r>
              <a:rPr lang="pt-BR" dirty="0"/>
              <a:t>- os estudantes dos cursos descritos </a:t>
            </a:r>
            <a:r>
              <a:rPr lang="pt-BR" dirty="0" smtClean="0"/>
              <a:t>no art</a:t>
            </a:r>
            <a:r>
              <a:rPr lang="pt-BR" dirty="0"/>
              <a:t>. 1º desta </a:t>
            </a:r>
            <a:r>
              <a:rPr lang="pt-BR" dirty="0" smtClean="0"/>
              <a:t>Portaria Normativa </a:t>
            </a:r>
            <a:r>
              <a:rPr lang="pt-BR" dirty="0"/>
              <a:t>que colarem grau até o dia </a:t>
            </a:r>
            <a:r>
              <a:rPr lang="pt-BR" b="1" dirty="0">
                <a:solidFill>
                  <a:srgbClr val="FF0000"/>
                </a:solidFill>
              </a:rPr>
              <a:t>31 de agosto de 2015</a:t>
            </a:r>
            <a:r>
              <a:rPr lang="pt-BR" dirty="0"/>
              <a:t>; e </a:t>
            </a:r>
            <a:endParaRPr lang="pt-BR" dirty="0" smtClean="0"/>
          </a:p>
          <a:p>
            <a:pPr algn="just"/>
            <a:r>
              <a:rPr lang="pt-BR" dirty="0" smtClean="0"/>
              <a:t>II – os estudantes </a:t>
            </a:r>
            <a:r>
              <a:rPr lang="pt-BR" dirty="0"/>
              <a:t>que estiverem oficialmente matriculados e cursando </a:t>
            </a:r>
            <a:r>
              <a:rPr lang="pt-BR" b="1" dirty="0">
                <a:solidFill>
                  <a:srgbClr val="FF0000"/>
                </a:solidFill>
              </a:rPr>
              <a:t>atividades curriculares fora </a:t>
            </a:r>
            <a:r>
              <a:rPr lang="pt-BR" b="1" dirty="0" smtClean="0">
                <a:solidFill>
                  <a:srgbClr val="FF0000"/>
                </a:solidFill>
              </a:rPr>
              <a:t>do Brasil</a:t>
            </a:r>
            <a:r>
              <a:rPr lang="pt-BR" dirty="0"/>
              <a:t>, na data de realização do ENADE 2015, em instituição conveniada com a IES de </a:t>
            </a:r>
            <a:r>
              <a:rPr lang="pt-BR" dirty="0" smtClean="0"/>
              <a:t>origem do </a:t>
            </a:r>
            <a:r>
              <a:rPr lang="pt-BR" dirty="0"/>
              <a:t>estudante. </a:t>
            </a:r>
          </a:p>
        </p:txBody>
      </p:sp>
    </p:spTree>
    <p:extLst>
      <p:ext uri="{BB962C8B-B14F-4D97-AF65-F5344CB8AC3E}">
        <p14:creationId xmlns:p14="http://schemas.microsoft.com/office/powerpoint/2010/main" val="189185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COLAÇÃO DE GRAU</a:t>
            </a:r>
            <a:endParaRPr lang="pt-BR" sz="1800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961097"/>
              </p:ext>
            </p:extLst>
          </p:nvPr>
        </p:nvGraphicFramePr>
        <p:xfrm>
          <a:off x="323528" y="1268760"/>
          <a:ext cx="8579296" cy="4230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6338"/>
                <a:gridCol w="360841"/>
                <a:gridCol w="423055"/>
                <a:gridCol w="634582"/>
                <a:gridCol w="3350217"/>
                <a:gridCol w="3014263"/>
              </a:tblGrid>
              <a:tr h="56148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t-BR" sz="1700" b="1" u="none" strike="noStrike" dirty="0">
                          <a:effectLst/>
                        </a:rPr>
                        <a:t>CALENDÁRIO DE FORMATURAS 2015/1</a:t>
                      </a:r>
                      <a:endParaRPr lang="pt-BR" sz="17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300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>
                          <a:effectLst/>
                        </a:rPr>
                        <a:t>UNIDADE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>
                          <a:effectLst/>
                        </a:rPr>
                        <a:t>DIA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>
                          <a:effectLst/>
                        </a:rPr>
                        <a:t>MÊS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>
                          <a:effectLst/>
                        </a:rPr>
                        <a:t>SEMANA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CURSO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0770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FT</a:t>
                      </a:r>
                      <a:endParaRPr lang="pt-BR" sz="18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19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AGO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QUA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DESIGN </a:t>
                      </a:r>
                      <a:r>
                        <a:rPr lang="pt-BR" sz="1050" u="none" strike="noStrike">
                          <a:effectLst/>
                        </a:rPr>
                        <a:t>(ENADE)</a:t>
                      </a:r>
                      <a:endParaRPr lang="pt-BR" sz="16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711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FAPSI</a:t>
                      </a:r>
                      <a:endParaRPr lang="pt-BR" sz="18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21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AGO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SEX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PSICOLOGIA</a:t>
                      </a:r>
                      <a:r>
                        <a:rPr lang="pt-BR" sz="1100" u="none" strike="noStrike">
                          <a:effectLst/>
                        </a:rPr>
                        <a:t> </a:t>
                      </a:r>
                      <a:r>
                        <a:rPr lang="pt-BR" sz="1050" u="none" strike="noStrike">
                          <a:effectLst/>
                        </a:rPr>
                        <a:t>(ENADE)</a:t>
                      </a:r>
                      <a:endParaRPr lang="pt-BR" sz="16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0770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ICHL</a:t>
                      </a:r>
                      <a:endParaRPr lang="pt-BR" sz="18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25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AGO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TER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COM. SOCIAL - </a:t>
                      </a:r>
                      <a:r>
                        <a:rPr lang="pt-BR" sz="1100" u="none" strike="noStrike">
                          <a:effectLst/>
                        </a:rPr>
                        <a:t>JORNALISMO</a:t>
                      </a:r>
                      <a:r>
                        <a:rPr lang="pt-BR" sz="1050" u="none" strike="noStrike">
                          <a:effectLst/>
                        </a:rPr>
                        <a:t> (ENADE)</a:t>
                      </a:r>
                      <a:endParaRPr lang="pt-BR" sz="16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COM. SOCIAL - </a:t>
                      </a:r>
                      <a:r>
                        <a:rPr lang="pt-BR" sz="1100" u="none" strike="noStrike">
                          <a:effectLst/>
                        </a:rPr>
                        <a:t>R. PÚBLICAS </a:t>
                      </a:r>
                      <a:r>
                        <a:rPr lang="pt-BR" sz="1050" u="none" strike="noStrike">
                          <a:effectLst/>
                        </a:rPr>
                        <a:t>(ENADE)</a:t>
                      </a:r>
                      <a:endParaRPr lang="pt-BR" sz="16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0770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FES</a:t>
                      </a:r>
                      <a:endParaRPr lang="pt-BR" sz="18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26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AGO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QUA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ADMINISTRAÇÃO</a:t>
                      </a:r>
                      <a:r>
                        <a:rPr lang="pt-BR" sz="1050" u="none" strike="noStrike" dirty="0">
                          <a:effectLst/>
                        </a:rPr>
                        <a:t> (ENADE)</a:t>
                      </a:r>
                      <a:endParaRPr lang="pt-BR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0770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FES</a:t>
                      </a:r>
                      <a:endParaRPr lang="pt-BR" sz="18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27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AGO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QUI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CIÊNCIAS CONTÁBEIS </a:t>
                      </a:r>
                      <a:r>
                        <a:rPr lang="pt-BR" sz="1050" u="none" strike="noStrike">
                          <a:effectLst/>
                        </a:rPr>
                        <a:t>(ENADE)</a:t>
                      </a:r>
                      <a:endParaRPr lang="pt-BR" sz="16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CIÊNCIAS ECONÔMICAS </a:t>
                      </a:r>
                      <a:r>
                        <a:rPr lang="pt-BR" sz="1050" u="none" strike="noStrike">
                          <a:effectLst/>
                        </a:rPr>
                        <a:t>(ENADE)</a:t>
                      </a:r>
                      <a:endParaRPr lang="pt-BR" sz="16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2711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FD</a:t>
                      </a:r>
                      <a:endParaRPr lang="pt-BR" sz="18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28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AGO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SEX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DIREITO</a:t>
                      </a:r>
                      <a:r>
                        <a:rPr lang="pt-BR" sz="1050" u="none" strike="noStrike" dirty="0">
                          <a:effectLst/>
                        </a:rPr>
                        <a:t> (ENADE)</a:t>
                      </a:r>
                      <a:endParaRPr lang="pt-BR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711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ICSEZ</a:t>
                      </a:r>
                      <a:endParaRPr lang="pt-BR" sz="18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28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AGO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SEX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ADMINISTRAÇÃO</a:t>
                      </a:r>
                      <a:r>
                        <a:rPr lang="pt-BR" sz="1050" u="none" strike="noStrike">
                          <a:effectLst/>
                        </a:rPr>
                        <a:t> (ENADE)</a:t>
                      </a:r>
                      <a:endParaRPr lang="pt-BR" sz="16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COMUNICAÇÃO SOCIAL </a:t>
                      </a:r>
                      <a:r>
                        <a:rPr lang="pt-BR" sz="1050" u="none" strike="noStrike" dirty="0">
                          <a:effectLst/>
                        </a:rPr>
                        <a:t>(ENADE)</a:t>
                      </a:r>
                      <a:endParaRPr lang="pt-BR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2711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INC</a:t>
                      </a:r>
                      <a:endParaRPr lang="pt-BR" sz="18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28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SEX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SEX</a:t>
                      </a:r>
                      <a:endParaRPr lang="pt-BR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ADMINISTRAÇÃO</a:t>
                      </a:r>
                      <a:r>
                        <a:rPr lang="pt-BR" sz="1200" u="none" strike="noStrike" dirty="0">
                          <a:effectLst/>
                        </a:rPr>
                        <a:t> </a:t>
                      </a:r>
                      <a:r>
                        <a:rPr lang="pt-BR" sz="1050" u="none" strike="noStrike" dirty="0">
                          <a:effectLst/>
                        </a:rPr>
                        <a:t>(ENADE)</a:t>
                      </a:r>
                      <a:endParaRPr lang="pt-BR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74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pt-BR" dirty="0" smtClean="0"/>
              <a:t>CRONOGRAMA GERAL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620998"/>
              </p:ext>
            </p:extLst>
          </p:nvPr>
        </p:nvGraphicFramePr>
        <p:xfrm>
          <a:off x="755576" y="1052736"/>
          <a:ext cx="7513455" cy="5421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8736"/>
                <a:gridCol w="4988935"/>
                <a:gridCol w="1275784"/>
              </a:tblGrid>
              <a:tr h="167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﻿Data                                                                                                                                                       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Assunto     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Competência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335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22/05/2015                                                                                                                                                             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Divulgação das instruções técnicas para organização do </a:t>
                      </a:r>
                      <a:r>
                        <a:rPr lang="pt-BR" sz="1100" dirty="0" err="1">
                          <a:effectLst/>
                        </a:rPr>
                        <a:t>Enade</a:t>
                      </a:r>
                      <a:r>
                        <a:rPr lang="pt-BR" sz="1100" dirty="0">
                          <a:effectLst/>
                        </a:rPr>
                        <a:t> </a:t>
                      </a:r>
                      <a:r>
                        <a:rPr lang="pt-BR" sz="1100" dirty="0" smtClean="0">
                          <a:effectLst/>
                        </a:rPr>
                        <a:t>2015 </a:t>
                      </a:r>
                      <a:r>
                        <a:rPr lang="pt-BR" sz="1100" dirty="0">
                          <a:effectLst/>
                        </a:rPr>
                        <a:t>– Manual do </a:t>
                      </a:r>
                      <a:r>
                        <a:rPr lang="pt-BR" sz="1100" dirty="0" err="1">
                          <a:effectLst/>
                        </a:rPr>
                        <a:t>Enade</a:t>
                      </a:r>
                      <a:r>
                        <a:rPr lang="pt-BR" sz="1100" dirty="0">
                          <a:effectLst/>
                        </a:rPr>
                        <a:t> </a:t>
                      </a:r>
                      <a:r>
                        <a:rPr lang="pt-BR" sz="1100" dirty="0" smtClean="0">
                          <a:effectLst/>
                        </a:rPr>
                        <a:t>2015 </a:t>
                      </a:r>
                      <a:r>
                        <a:rPr lang="pt-BR" sz="1100" dirty="0">
                          <a:effectLst/>
                        </a:rPr>
                        <a:t>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Inep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335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09/06/2015 </a:t>
                      </a:r>
                      <a:r>
                        <a:rPr lang="pt-BR" sz="1100" dirty="0">
                          <a:effectLst/>
                        </a:rPr>
                        <a:t>a </a:t>
                      </a:r>
                      <a:r>
                        <a:rPr lang="pt-BR" sz="1100" dirty="0" smtClean="0">
                          <a:effectLst/>
                        </a:rPr>
                        <a:t>11/06/2015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Realização dos Seminários </a:t>
                      </a:r>
                      <a:r>
                        <a:rPr lang="pt-BR" sz="1100" dirty="0" err="1">
                          <a:effectLst/>
                        </a:rPr>
                        <a:t>Enade</a:t>
                      </a:r>
                      <a:r>
                        <a:rPr lang="pt-BR" sz="1100" dirty="0">
                          <a:effectLst/>
                        </a:rPr>
                        <a:t>, em Brasília, para informação e orientação à IES sobre o exame em </a:t>
                      </a:r>
                      <a:r>
                        <a:rPr lang="pt-BR" sz="1100" dirty="0" smtClean="0">
                          <a:effectLst/>
                        </a:rPr>
                        <a:t>2015.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Inep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335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12/06/2015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Divulgação das diretrizes para as provas do </a:t>
                      </a:r>
                      <a:r>
                        <a:rPr lang="pt-BR" sz="1100" dirty="0" err="1">
                          <a:effectLst/>
                        </a:rPr>
                        <a:t>Enade</a:t>
                      </a:r>
                      <a:r>
                        <a:rPr lang="pt-BR" sz="1100" dirty="0">
                          <a:effectLst/>
                        </a:rPr>
                        <a:t> </a:t>
                      </a:r>
                      <a:r>
                        <a:rPr lang="pt-BR" sz="1100" dirty="0" smtClean="0">
                          <a:effectLst/>
                        </a:rPr>
                        <a:t>2015.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Inep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335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15/06/2015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Abertura do período de enquadramento dos cursos descritos no artigo 1º da Portaria Normativa nº </a:t>
                      </a:r>
                      <a:r>
                        <a:rPr lang="pt-BR" sz="1100" dirty="0" smtClean="0">
                          <a:effectLst/>
                        </a:rPr>
                        <a:t>03 </a:t>
                      </a:r>
                      <a:r>
                        <a:rPr lang="pt-BR" sz="1100" dirty="0">
                          <a:effectLst/>
                        </a:rPr>
                        <a:t>de </a:t>
                      </a:r>
                      <a:r>
                        <a:rPr lang="pt-BR" sz="1100" dirty="0" smtClean="0">
                          <a:effectLst/>
                        </a:rPr>
                        <a:t>06/03/2015, </a:t>
                      </a:r>
                      <a:r>
                        <a:rPr lang="pt-BR" sz="1100" dirty="0">
                          <a:effectLst/>
                        </a:rPr>
                        <a:t>nas respectivas áreas de abrangência do ENADE </a:t>
                      </a:r>
                      <a:r>
                        <a:rPr lang="pt-BR" sz="1100" dirty="0" smtClean="0">
                          <a:effectLst/>
                        </a:rPr>
                        <a:t>2015.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IES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50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15/06/2015 </a:t>
                      </a:r>
                      <a:r>
                        <a:rPr lang="pt-BR" sz="1100" dirty="0">
                          <a:effectLst/>
                        </a:rPr>
                        <a:t>a </a:t>
                      </a:r>
                      <a:r>
                        <a:rPr lang="pt-BR" sz="1100" dirty="0" smtClean="0">
                          <a:effectLst/>
                        </a:rPr>
                        <a:t>26/06/2015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Período de inscrição de estudantes irregulares junto ao </a:t>
                      </a:r>
                      <a:r>
                        <a:rPr lang="pt-BR" sz="1100" dirty="0" err="1">
                          <a:effectLst/>
                        </a:rPr>
                        <a:t>Enade</a:t>
                      </a:r>
                      <a:r>
                        <a:rPr lang="pt-BR" sz="1100" dirty="0">
                          <a:effectLst/>
                        </a:rPr>
                        <a:t> de anos anteriores (art. 8º da Portaria Normativa nº </a:t>
                      </a:r>
                      <a:r>
                        <a:rPr lang="pt-BR" sz="1100" dirty="0" smtClean="0">
                          <a:effectLst/>
                        </a:rPr>
                        <a:t>03, </a:t>
                      </a:r>
                      <a:r>
                        <a:rPr lang="pt-BR" sz="1100" dirty="0">
                          <a:effectLst/>
                        </a:rPr>
                        <a:t>de </a:t>
                      </a:r>
                      <a:r>
                        <a:rPr lang="pt-BR" sz="1100" dirty="0" smtClean="0">
                          <a:effectLst/>
                        </a:rPr>
                        <a:t>06/03/2015) </a:t>
                      </a:r>
                      <a:r>
                        <a:rPr lang="pt-BR" sz="1100" dirty="0">
                          <a:effectLst/>
                        </a:rPr>
                        <a:t>para regularização da situação do componente curricular.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IES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335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06/07/2015 a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07/08/2015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Período de Inscrição de estudantes habilitados (regulares) ao </a:t>
                      </a:r>
                      <a:r>
                        <a:rPr lang="pt-BR" sz="1100" dirty="0" err="1" smtClean="0">
                          <a:effectLst/>
                        </a:rPr>
                        <a:t>Enade</a:t>
                      </a:r>
                      <a:r>
                        <a:rPr lang="pt-BR" sz="1100" dirty="0" smtClean="0">
                          <a:effectLst/>
                        </a:rPr>
                        <a:t> 2015 (art. 9º da Portaria Normativa nº 03, de 06/03/2015).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IES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335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12/08/2015 </a:t>
                      </a:r>
                      <a:r>
                        <a:rPr lang="pt-BR" sz="1100" dirty="0">
                          <a:effectLst/>
                        </a:rPr>
                        <a:t>a </a:t>
                      </a:r>
                      <a:r>
                        <a:rPr lang="pt-BR" sz="1100" dirty="0" smtClean="0">
                          <a:effectLst/>
                        </a:rPr>
                        <a:t>21/08/2015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Período de divulgação pública da lista de estudantes inscritos pela IES.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Inep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335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12/08/2015 </a:t>
                      </a:r>
                      <a:r>
                        <a:rPr lang="pt-BR" sz="1100" dirty="0">
                          <a:effectLst/>
                        </a:rPr>
                        <a:t>a </a:t>
                      </a:r>
                      <a:r>
                        <a:rPr lang="pt-BR" sz="1100" dirty="0" smtClean="0">
                          <a:effectLst/>
                        </a:rPr>
                        <a:t>31/08/2015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Período de retificação ou inscrição intempestiva de estudantes habilitados ao </a:t>
                      </a:r>
                      <a:r>
                        <a:rPr lang="pt-BR" sz="1100" dirty="0" err="1">
                          <a:effectLst/>
                        </a:rPr>
                        <a:t>Enade</a:t>
                      </a:r>
                      <a:r>
                        <a:rPr lang="pt-BR" sz="1100" dirty="0">
                          <a:effectLst/>
                        </a:rPr>
                        <a:t> </a:t>
                      </a:r>
                      <a:r>
                        <a:rPr lang="pt-BR" sz="1100" dirty="0" smtClean="0">
                          <a:effectLst/>
                        </a:rPr>
                        <a:t>2015 </a:t>
                      </a:r>
                      <a:r>
                        <a:rPr lang="pt-BR" sz="1100" dirty="0">
                          <a:effectLst/>
                        </a:rPr>
                        <a:t>(art. </a:t>
                      </a:r>
                      <a:r>
                        <a:rPr lang="pt-BR" sz="1100" dirty="0" smtClean="0">
                          <a:effectLst/>
                        </a:rPr>
                        <a:t>11º </a:t>
                      </a:r>
                      <a:r>
                        <a:rPr lang="pt-BR" sz="1100" dirty="0">
                          <a:effectLst/>
                        </a:rPr>
                        <a:t>da Portaria </a:t>
                      </a:r>
                      <a:r>
                        <a:rPr lang="pt-BR" sz="1100" dirty="0" smtClean="0">
                          <a:effectLst/>
                        </a:rPr>
                        <a:t>Normativa nº 03, de 06/03/2015).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Estudante/IES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335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12/08/2015 </a:t>
                      </a:r>
                      <a:r>
                        <a:rPr lang="pt-BR" sz="1100" dirty="0">
                          <a:effectLst/>
                        </a:rPr>
                        <a:t>a </a:t>
                      </a:r>
                      <a:r>
                        <a:rPr lang="pt-BR" sz="1100" dirty="0" smtClean="0">
                          <a:effectLst/>
                        </a:rPr>
                        <a:t>31/08/2015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Período para alteração de localidade de prova para estudantes amparados pelo artigo </a:t>
                      </a:r>
                      <a:r>
                        <a:rPr lang="pt-BR" sz="1100" dirty="0" smtClean="0">
                          <a:effectLst/>
                        </a:rPr>
                        <a:t>13º </a:t>
                      </a:r>
                      <a:r>
                        <a:rPr lang="pt-BR" sz="1100" dirty="0">
                          <a:effectLst/>
                        </a:rPr>
                        <a:t>da Portaria </a:t>
                      </a:r>
                      <a:r>
                        <a:rPr lang="pt-BR" sz="1100" dirty="0" smtClean="0">
                          <a:effectLst/>
                        </a:rPr>
                        <a:t>Normativa nº 03, de 06/03/2015.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IES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167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18/09/2015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Divulgação eletrônica da lista de estudantes inscritos e convocados ao </a:t>
                      </a:r>
                      <a:r>
                        <a:rPr lang="pt-BR" sz="1100" dirty="0" err="1">
                          <a:effectLst/>
                        </a:rPr>
                        <a:t>Enade</a:t>
                      </a:r>
                      <a:r>
                        <a:rPr lang="pt-BR" sz="1100" dirty="0">
                          <a:effectLst/>
                        </a:rPr>
                        <a:t> </a:t>
                      </a:r>
                      <a:r>
                        <a:rPr lang="pt-BR" sz="1100" dirty="0" smtClean="0">
                          <a:effectLst/>
                        </a:rPr>
                        <a:t>2015.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Inep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335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21/10/2015 </a:t>
                      </a:r>
                      <a:r>
                        <a:rPr lang="pt-BR" sz="1100" dirty="0">
                          <a:effectLst/>
                        </a:rPr>
                        <a:t>a </a:t>
                      </a:r>
                      <a:r>
                        <a:rPr lang="pt-BR" sz="1100" dirty="0" smtClean="0">
                          <a:effectLst/>
                        </a:rPr>
                        <a:t>22/11/2015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Período para resposta eletrônica ao Questionário do Estudante e consulta ao local de prova.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Estudante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167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22/11/2015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Aplicação das provas do </a:t>
                      </a:r>
                      <a:r>
                        <a:rPr lang="pt-BR" sz="1100" dirty="0" smtClean="0">
                          <a:effectLst/>
                        </a:rPr>
                        <a:t>Enade2015.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Inep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335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23/11/2015 </a:t>
                      </a:r>
                      <a:r>
                        <a:rPr lang="pt-BR" sz="1100" dirty="0">
                          <a:effectLst/>
                        </a:rPr>
                        <a:t>a </a:t>
                      </a:r>
                      <a:r>
                        <a:rPr lang="pt-BR" sz="1100" dirty="0" smtClean="0">
                          <a:effectLst/>
                        </a:rPr>
                        <a:t>06/12/2015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Período para resposta eletrônica ao Questionário do Coordenador de curso.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IES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167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Dezembro</a:t>
                      </a:r>
                      <a:r>
                        <a:rPr lang="pt-BR" sz="1100" baseline="0" dirty="0" smtClean="0">
                          <a:effectLst/>
                        </a:rPr>
                        <a:t> de 2015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Previsão de divulgação da Relação de Estudantes em Situação Regular junto ao </a:t>
                      </a:r>
                      <a:r>
                        <a:rPr lang="pt-BR" sz="1100" dirty="0" err="1">
                          <a:effectLst/>
                        </a:rPr>
                        <a:t>Enade</a:t>
                      </a:r>
                      <a:r>
                        <a:rPr lang="pt-BR" sz="1100" dirty="0">
                          <a:effectLst/>
                        </a:rPr>
                        <a:t> </a:t>
                      </a:r>
                      <a:r>
                        <a:rPr lang="pt-BR" sz="1100" dirty="0" smtClean="0">
                          <a:effectLst/>
                        </a:rPr>
                        <a:t>2015.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Inep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7380312" y="1231592"/>
            <a:ext cx="864096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C00000"/>
                </a:solidFill>
              </a:rPr>
              <a:t>OK</a:t>
            </a:r>
          </a:p>
          <a:p>
            <a:endParaRPr lang="pt-BR" sz="700" b="1" dirty="0" smtClean="0">
              <a:solidFill>
                <a:srgbClr val="C00000"/>
              </a:solidFill>
            </a:endParaRPr>
          </a:p>
          <a:p>
            <a:r>
              <a:rPr lang="pt-BR" sz="2000" b="1" dirty="0" smtClean="0">
                <a:solidFill>
                  <a:srgbClr val="C00000"/>
                </a:solidFill>
              </a:rPr>
              <a:t>OK</a:t>
            </a:r>
          </a:p>
          <a:p>
            <a:endParaRPr lang="pt-BR" sz="300" b="1" dirty="0" smtClean="0">
              <a:solidFill>
                <a:srgbClr val="C00000"/>
              </a:solidFill>
            </a:endParaRPr>
          </a:p>
          <a:p>
            <a:r>
              <a:rPr lang="pt-BR" sz="2000" b="1" dirty="0" smtClean="0">
                <a:solidFill>
                  <a:srgbClr val="C00000"/>
                </a:solidFill>
              </a:rPr>
              <a:t>OK</a:t>
            </a:r>
          </a:p>
          <a:p>
            <a:endParaRPr lang="pt-BR" sz="1050" b="1" dirty="0" smtClean="0">
              <a:solidFill>
                <a:srgbClr val="C00000"/>
              </a:solidFill>
            </a:endParaRPr>
          </a:p>
          <a:p>
            <a:r>
              <a:rPr lang="pt-BR" sz="2000" b="1" dirty="0" smtClean="0">
                <a:solidFill>
                  <a:srgbClr val="C00000"/>
                </a:solidFill>
              </a:rPr>
              <a:t>OK</a:t>
            </a:r>
          </a:p>
          <a:p>
            <a:endParaRPr lang="pt-BR" sz="1600" b="1" dirty="0" smtClean="0">
              <a:solidFill>
                <a:srgbClr val="C00000"/>
              </a:solidFill>
            </a:endParaRPr>
          </a:p>
          <a:p>
            <a:r>
              <a:rPr lang="pt-BR" sz="2000" b="1" dirty="0" smtClean="0">
                <a:solidFill>
                  <a:srgbClr val="C00000"/>
                </a:solidFill>
              </a:rPr>
              <a:t>OK</a:t>
            </a:r>
            <a:endParaRPr lang="pt-BR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32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500568"/>
              </p:ext>
            </p:extLst>
          </p:nvPr>
        </p:nvGraphicFramePr>
        <p:xfrm>
          <a:off x="755576" y="1052736"/>
          <a:ext cx="7513455" cy="1088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8736"/>
                <a:gridCol w="4988935"/>
                <a:gridCol w="1275784"/>
              </a:tblGrid>
              <a:tr h="167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﻿Data                                                                                                                                                       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Assunto     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Competência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335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06/07/2015 a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07/08/2015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Período de Inscrição de estudantes habilitados (regulares) ao </a:t>
                      </a:r>
                      <a:r>
                        <a:rPr lang="pt-BR" sz="1600" dirty="0" err="1" smtClean="0">
                          <a:effectLst/>
                        </a:rPr>
                        <a:t>Enade</a:t>
                      </a:r>
                      <a:r>
                        <a:rPr lang="pt-BR" sz="1600" dirty="0" smtClean="0">
                          <a:effectLst/>
                        </a:rPr>
                        <a:t> 2015 (art. 9º da Portaria Normativa nº 03, de 06/03/2015).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IES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827584" y="2492896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Lista de ingressantes e concluintes gerada pela PROEG e enviada para o CPD realizar as inscrições em lote.</a:t>
            </a:r>
          </a:p>
        </p:txBody>
      </p:sp>
      <p:graphicFrame>
        <p:nvGraphicFramePr>
          <p:cNvPr id="5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9245116"/>
              </p:ext>
            </p:extLst>
          </p:nvPr>
        </p:nvGraphicFramePr>
        <p:xfrm>
          <a:off x="743264" y="3387456"/>
          <a:ext cx="7513455" cy="1088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8736"/>
                <a:gridCol w="4988935"/>
                <a:gridCol w="1275784"/>
              </a:tblGrid>
              <a:tr h="167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﻿Data                                                                                                                                                       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Assunto     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Competência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335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12/08/2015 </a:t>
                      </a:r>
                      <a:r>
                        <a:rPr lang="pt-BR" sz="1600" dirty="0">
                          <a:effectLst/>
                        </a:rPr>
                        <a:t>a </a:t>
                      </a:r>
                      <a:r>
                        <a:rPr lang="pt-BR" sz="1600" dirty="0" smtClean="0">
                          <a:effectLst/>
                        </a:rPr>
                        <a:t>21/08/2015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Período de divulgação pública da lista de estudantes inscritos pela IES.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Inep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7584" y="4725144"/>
            <a:ext cx="73448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Lista divulgada no site do INEP: </a:t>
            </a:r>
            <a:r>
              <a:rPr lang="pt-BR" sz="2000" dirty="0" smtClean="0">
                <a:hlinkClick r:id="rId3"/>
              </a:rPr>
              <a:t>http://portal.inep.gov.br/enade</a:t>
            </a:r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Coordenações de Curso devem divulgar amplamente aos discentes. A lista também fica disponível no ambiente do coordenador</a:t>
            </a:r>
            <a:r>
              <a:rPr lang="pt-BR" sz="2000" dirty="0" smtClean="0"/>
              <a:t>.</a:t>
            </a: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331676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066196"/>
              </p:ext>
            </p:extLst>
          </p:nvPr>
        </p:nvGraphicFramePr>
        <p:xfrm>
          <a:off x="755576" y="1052736"/>
          <a:ext cx="7513455" cy="1088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8736"/>
                <a:gridCol w="4988935"/>
                <a:gridCol w="1275784"/>
              </a:tblGrid>
              <a:tr h="167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﻿Data                                                                                                                                                       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Assunto     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Competência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335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12/08/2015 </a:t>
                      </a:r>
                      <a:r>
                        <a:rPr lang="pt-BR" sz="1600" dirty="0">
                          <a:effectLst/>
                        </a:rPr>
                        <a:t>a </a:t>
                      </a:r>
                      <a:r>
                        <a:rPr lang="pt-BR" sz="1600" dirty="0" smtClean="0">
                          <a:effectLst/>
                        </a:rPr>
                        <a:t>31/08/2015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Período de retificação ou inscrição intempestiva de estudantes habilitados ao </a:t>
                      </a:r>
                      <a:r>
                        <a:rPr lang="pt-BR" sz="1600" dirty="0" err="1">
                          <a:effectLst/>
                        </a:rPr>
                        <a:t>Enade</a:t>
                      </a:r>
                      <a:r>
                        <a:rPr lang="pt-BR" sz="1600" dirty="0">
                          <a:effectLst/>
                        </a:rPr>
                        <a:t> </a:t>
                      </a:r>
                      <a:r>
                        <a:rPr lang="pt-BR" sz="1600" dirty="0" smtClean="0">
                          <a:effectLst/>
                        </a:rPr>
                        <a:t>2015 </a:t>
                      </a:r>
                      <a:r>
                        <a:rPr lang="pt-BR" sz="1600" dirty="0">
                          <a:effectLst/>
                        </a:rPr>
                        <a:t>(art. </a:t>
                      </a:r>
                      <a:r>
                        <a:rPr lang="pt-BR" sz="1600" dirty="0" smtClean="0">
                          <a:effectLst/>
                        </a:rPr>
                        <a:t>11º </a:t>
                      </a:r>
                      <a:r>
                        <a:rPr lang="pt-BR" sz="1600" dirty="0">
                          <a:effectLst/>
                        </a:rPr>
                        <a:t>da Portaria </a:t>
                      </a:r>
                      <a:r>
                        <a:rPr lang="pt-BR" sz="1600" dirty="0" smtClean="0">
                          <a:effectLst/>
                        </a:rPr>
                        <a:t>Normativa nº 03, de 06/03/2015).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Estudante/IES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</a:tbl>
          </a:graphicData>
        </a:graphic>
      </p:graphicFrame>
      <p:graphicFrame>
        <p:nvGraphicFramePr>
          <p:cNvPr id="5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7792052"/>
              </p:ext>
            </p:extLst>
          </p:nvPr>
        </p:nvGraphicFramePr>
        <p:xfrm>
          <a:off x="755576" y="2852936"/>
          <a:ext cx="7513455" cy="1088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8736"/>
                <a:gridCol w="4988935"/>
                <a:gridCol w="1275784"/>
              </a:tblGrid>
              <a:tr h="167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﻿Data                                                                                                                                                       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Assunto     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Competência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335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12/08/2015 </a:t>
                      </a:r>
                      <a:r>
                        <a:rPr lang="pt-BR" sz="1600" dirty="0">
                          <a:effectLst/>
                        </a:rPr>
                        <a:t>a </a:t>
                      </a:r>
                      <a:r>
                        <a:rPr lang="pt-BR" sz="1600" dirty="0" smtClean="0">
                          <a:effectLst/>
                        </a:rPr>
                        <a:t>31/08/2015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Período para alteração de localidade de prova para estudantes amparados pelo artigo </a:t>
                      </a:r>
                      <a:r>
                        <a:rPr lang="pt-BR" sz="1600" dirty="0" smtClean="0">
                          <a:effectLst/>
                        </a:rPr>
                        <a:t>13º </a:t>
                      </a:r>
                      <a:r>
                        <a:rPr lang="pt-BR" sz="1600" dirty="0">
                          <a:effectLst/>
                        </a:rPr>
                        <a:t>da Portaria </a:t>
                      </a:r>
                      <a:r>
                        <a:rPr lang="pt-BR" sz="1600" dirty="0" smtClean="0">
                          <a:effectLst/>
                        </a:rPr>
                        <a:t>Normativa nº 03, de 06/03/2015.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IES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7584" y="4625841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Coordenação/discente deve informar até 15/08/2015  retificações e </a:t>
            </a:r>
            <a:r>
              <a:rPr lang="pt-BR" sz="2000" dirty="0" smtClean="0">
                <a:effectLst/>
              </a:rPr>
              <a:t>alteração </a:t>
            </a:r>
            <a:r>
              <a:rPr lang="pt-BR" sz="2000" b="1" dirty="0" smtClean="0">
                <a:effectLst/>
              </a:rPr>
              <a:t>justificada</a:t>
            </a:r>
            <a:r>
              <a:rPr lang="pt-BR" sz="2000" dirty="0" smtClean="0">
                <a:effectLst/>
              </a:rPr>
              <a:t> da localidade de prova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1676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363781"/>
              </p:ext>
            </p:extLst>
          </p:nvPr>
        </p:nvGraphicFramePr>
        <p:xfrm>
          <a:off x="755576" y="1052736"/>
          <a:ext cx="7513455" cy="1896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8736"/>
                <a:gridCol w="4988935"/>
                <a:gridCol w="1275784"/>
              </a:tblGrid>
              <a:tr h="167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﻿Data                                                                                                                                                       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Assunto     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Competência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167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18/09/2015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Divulgação eletrônica da lista de estudantes inscritos e convocados ao </a:t>
                      </a:r>
                      <a:r>
                        <a:rPr lang="pt-BR" sz="1600" dirty="0" err="1">
                          <a:effectLst/>
                        </a:rPr>
                        <a:t>Enade</a:t>
                      </a:r>
                      <a:r>
                        <a:rPr lang="pt-BR" sz="1600" dirty="0">
                          <a:effectLst/>
                        </a:rPr>
                        <a:t> </a:t>
                      </a:r>
                      <a:r>
                        <a:rPr lang="pt-BR" sz="1600" dirty="0" smtClean="0">
                          <a:effectLst/>
                        </a:rPr>
                        <a:t>2015.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Inep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335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21/10/2015 </a:t>
                      </a:r>
                      <a:r>
                        <a:rPr lang="pt-BR" sz="1600" dirty="0">
                          <a:effectLst/>
                        </a:rPr>
                        <a:t>a </a:t>
                      </a:r>
                      <a:r>
                        <a:rPr lang="pt-BR" sz="1600" dirty="0" smtClean="0">
                          <a:effectLst/>
                        </a:rPr>
                        <a:t>22/11/2015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Período para resposta eletrônica ao Questionário do Estudante e consulta ao local de prova.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Estudante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  <a:tr h="167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22/11/2015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Aplicação das provas do </a:t>
                      </a:r>
                      <a:r>
                        <a:rPr lang="pt-BR" sz="1600" dirty="0" smtClean="0">
                          <a:effectLst/>
                        </a:rPr>
                        <a:t>Enade2015.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Inep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 anchor="ctr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755576" y="3284984"/>
            <a:ext cx="7344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Discente que não preencher o questionário do estudante estará em </a:t>
            </a:r>
            <a:r>
              <a:rPr lang="pt-BR" sz="2000" b="1" dirty="0" smtClean="0">
                <a:solidFill>
                  <a:srgbClr val="FF0000"/>
                </a:solidFill>
              </a:rPr>
              <a:t>situação irregular e não poderá colar grau</a:t>
            </a:r>
            <a:r>
              <a:rPr lang="pt-BR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Somente o estudante concluinte preenche o questionário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Endereço eletrônico do Questionário do Estudante: </a:t>
            </a:r>
            <a:r>
              <a:rPr lang="pt-BR" sz="2000" b="1" dirty="0" smtClean="0">
                <a:solidFill>
                  <a:srgbClr val="FF0000"/>
                </a:solidFill>
              </a:rPr>
              <a:t>http://enadeies.inep.gov.br/enadeIes/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Ingressantes estão dispensados da prova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A consulta </a:t>
            </a:r>
            <a:r>
              <a:rPr lang="pt-BR" sz="2000" dirty="0"/>
              <a:t>individual ao local de prova e impressão do Cartão de Informação do Estudante </a:t>
            </a:r>
            <a:r>
              <a:rPr lang="pt-BR" sz="2000" dirty="0" smtClean="0"/>
              <a:t>será precedida </a:t>
            </a:r>
            <a:r>
              <a:rPr lang="pt-BR" sz="2000" dirty="0"/>
              <a:t>do preenchimento total do Questionário do Estudante. </a:t>
            </a:r>
            <a:endParaRPr lang="pt-BR" sz="2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76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1150</Words>
  <Application>Microsoft Office PowerPoint</Application>
  <PresentationFormat>Apresentação na tela (4:3)</PresentationFormat>
  <Paragraphs>276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ENADE 2015</vt:lpstr>
      <vt:lpstr>INGRESSANTES E CONCLUINTES</vt:lpstr>
      <vt:lpstr>CURSOS DA UFAM AVALIADOS</vt:lpstr>
      <vt:lpstr>DISPENSADOS DO ENADE</vt:lpstr>
      <vt:lpstr>COLAÇÃO DE GRAU</vt:lpstr>
      <vt:lpstr>CRONOGRAMA GERAL</vt:lpstr>
      <vt:lpstr>CRONOGRAMA</vt:lpstr>
      <vt:lpstr>CRONOGRAMA</vt:lpstr>
      <vt:lpstr>CRONOGRAMA</vt:lpstr>
      <vt:lpstr>Questionário do Estudante</vt:lpstr>
      <vt:lpstr>Manual do Estudante</vt:lpstr>
      <vt:lpstr>CRONOGRAMA</vt:lpstr>
      <vt:lpstr>Questionário do Coordenador</vt:lpstr>
      <vt:lpstr>Ambiente do Coordenador</vt:lpstr>
      <vt:lpstr>ENADE 2015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ENADE 2014</dc:title>
  <dc:creator>ufam</dc:creator>
  <cp:lastModifiedBy>ufam</cp:lastModifiedBy>
  <cp:revision>54</cp:revision>
  <cp:lastPrinted>2015-07-22T19:59:00Z</cp:lastPrinted>
  <dcterms:created xsi:type="dcterms:W3CDTF">2014-07-18T17:38:34Z</dcterms:created>
  <dcterms:modified xsi:type="dcterms:W3CDTF">2015-07-22T20:07:17Z</dcterms:modified>
</cp:coreProperties>
</file>