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2" r:id="rId19"/>
    <p:sldId id="291" r:id="rId20"/>
    <p:sldId id="290" r:id="rId21"/>
    <p:sldId id="273" r:id="rId22"/>
    <p:sldId id="257" r:id="rId23"/>
    <p:sldId id="258" r:id="rId24"/>
    <p:sldId id="259" r:id="rId25"/>
    <p:sldId id="260" r:id="rId26"/>
    <p:sldId id="264" r:id="rId27"/>
    <p:sldId id="261" r:id="rId28"/>
    <p:sldId id="262" r:id="rId29"/>
    <p:sldId id="265" r:id="rId30"/>
    <p:sldId id="266" r:id="rId31"/>
    <p:sldId id="268" r:id="rId32"/>
    <p:sldId id="269" r:id="rId33"/>
    <p:sldId id="267" r:id="rId34"/>
    <p:sldId id="270" r:id="rId35"/>
    <p:sldId id="271" r:id="rId36"/>
    <p:sldId id="27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lomaoneves:Library:Mobile%20Documents:com~apple~CloudDocs:Economia%20aplicada:Simulado%20de%20micro:Resultado%20do%20Simulad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Sheet1!$C$34:$G$34</c:f>
              <c:strCache>
                <c:ptCount val="5"/>
                <c:pt idx="0">
                  <c:v>A</c:v>
                </c:pt>
                <c:pt idx="1">
                  <c:v>B (Correta)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Sheet1!$C$31:$G$31</c:f>
              <c:numCache>
                <c:formatCode>0%</c:formatCode>
                <c:ptCount val="5"/>
                <c:pt idx="0">
                  <c:v>0.0</c:v>
                </c:pt>
                <c:pt idx="1">
                  <c:v>0.181818181818182</c:v>
                </c:pt>
                <c:pt idx="2">
                  <c:v>0.363636363636364</c:v>
                </c:pt>
                <c:pt idx="3">
                  <c:v>0.272727272727273</c:v>
                </c:pt>
                <c:pt idx="4">
                  <c:v>0.181818181818182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Sheet1!$R$34:$V$34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 (Correta)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Sheet1!$R$31:$V$31</c:f>
              <c:numCache>
                <c:formatCode>0%</c:formatCode>
                <c:ptCount val="5"/>
                <c:pt idx="0">
                  <c:v>0.363636363636364</c:v>
                </c:pt>
                <c:pt idx="1">
                  <c:v>0.0909090909090909</c:v>
                </c:pt>
                <c:pt idx="2">
                  <c:v>0.0909090909090909</c:v>
                </c:pt>
                <c:pt idx="3">
                  <c:v>0.181818181818182</c:v>
                </c:pt>
                <c:pt idx="4">
                  <c:v>0.272727272727273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Sheet1!$R$34:$V$34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 (Correta)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Sheet1!$R$32:$V$32</c:f>
              <c:numCache>
                <c:formatCode>0%</c:formatCode>
                <c:ptCount val="5"/>
                <c:pt idx="0">
                  <c:v>0.333333333333333</c:v>
                </c:pt>
                <c:pt idx="1">
                  <c:v>0.0666666666666667</c:v>
                </c:pt>
                <c:pt idx="2">
                  <c:v>0.133333333333333</c:v>
                </c:pt>
                <c:pt idx="3">
                  <c:v>0.133333333333333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Sheet1!$R$34:$V$34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 (Correta)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Sheet1!$R$33:$V$33</c:f>
              <c:numCache>
                <c:formatCode>0%</c:formatCode>
                <c:ptCount val="5"/>
                <c:pt idx="0">
                  <c:v>0.333333333333333</c:v>
                </c:pt>
                <c:pt idx="1">
                  <c:v>0.0740740740740741</c:v>
                </c:pt>
                <c:pt idx="2">
                  <c:v>0.111111111111111</c:v>
                </c:pt>
                <c:pt idx="3">
                  <c:v>0.148148148148148</c:v>
                </c:pt>
                <c:pt idx="4">
                  <c:v>0.333333333333333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Sheet1!$W$34:$AA$34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 (Correta)</c:v>
                </c:pt>
              </c:strCache>
            </c:strRef>
          </c:cat>
          <c:val>
            <c:numRef>
              <c:f>Sheet1!$W$31:$AA$31</c:f>
              <c:numCache>
                <c:formatCode>0%</c:formatCode>
                <c:ptCount val="5"/>
                <c:pt idx="0">
                  <c:v>0.272727272727273</c:v>
                </c:pt>
                <c:pt idx="1">
                  <c:v>0.0</c:v>
                </c:pt>
                <c:pt idx="2">
                  <c:v>0.363636363636364</c:v>
                </c:pt>
                <c:pt idx="3">
                  <c:v>0.0909090909090909</c:v>
                </c:pt>
                <c:pt idx="4">
                  <c:v>0.272727272727273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Sheet1!$W$34:$AA$34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 (Correta)</c:v>
                </c:pt>
              </c:strCache>
            </c:strRef>
          </c:cat>
          <c:val>
            <c:numRef>
              <c:f>Sheet1!$W$32:$AA$32</c:f>
              <c:numCache>
                <c:formatCode>0%</c:formatCode>
                <c:ptCount val="5"/>
                <c:pt idx="0">
                  <c:v>0.4</c:v>
                </c:pt>
                <c:pt idx="1">
                  <c:v>0.0666666666666667</c:v>
                </c:pt>
                <c:pt idx="2">
                  <c:v>0.133333333333333</c:v>
                </c:pt>
                <c:pt idx="3">
                  <c:v>0.0666666666666667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Sheet1!$W$34:$AA$34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 (Correta)</c:v>
                </c:pt>
              </c:strCache>
            </c:strRef>
          </c:cat>
          <c:val>
            <c:numRef>
              <c:f>Sheet1!$W$32:$AA$32</c:f>
              <c:numCache>
                <c:formatCode>0%</c:formatCode>
                <c:ptCount val="5"/>
                <c:pt idx="0">
                  <c:v>0.4</c:v>
                </c:pt>
                <c:pt idx="1">
                  <c:v>0.0666666666666667</c:v>
                </c:pt>
                <c:pt idx="2">
                  <c:v>0.133333333333333</c:v>
                </c:pt>
                <c:pt idx="3">
                  <c:v>0.0666666666666667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Sheet1!$AB$34:$AF$34</c:f>
              <c:strCache>
                <c:ptCount val="5"/>
                <c:pt idx="0">
                  <c:v>Muito Fácil</c:v>
                </c:pt>
                <c:pt idx="1">
                  <c:v>Fácil</c:v>
                </c:pt>
                <c:pt idx="2">
                  <c:v>Médio</c:v>
                </c:pt>
                <c:pt idx="3">
                  <c:v>Difícil</c:v>
                </c:pt>
                <c:pt idx="4">
                  <c:v>Muito Difícil</c:v>
                </c:pt>
              </c:strCache>
            </c:strRef>
          </c:cat>
          <c:val>
            <c:numRef>
              <c:f>Sheet1!$AB$31:$AF$31</c:f>
              <c:numCache>
                <c:formatCode>0%</c:formatCode>
                <c:ptCount val="5"/>
                <c:pt idx="0">
                  <c:v>0.0</c:v>
                </c:pt>
                <c:pt idx="1">
                  <c:v>0.181818181818182</c:v>
                </c:pt>
                <c:pt idx="2">
                  <c:v>0.636363636363636</c:v>
                </c:pt>
                <c:pt idx="3">
                  <c:v>0.181818181818182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Sheet1!$AB$34:$AF$34</c:f>
              <c:strCache>
                <c:ptCount val="5"/>
                <c:pt idx="0">
                  <c:v>Muito Fácil</c:v>
                </c:pt>
                <c:pt idx="1">
                  <c:v>Fácil</c:v>
                </c:pt>
                <c:pt idx="2">
                  <c:v>Médio</c:v>
                </c:pt>
                <c:pt idx="3">
                  <c:v>Difícil</c:v>
                </c:pt>
                <c:pt idx="4">
                  <c:v>Muito Difícil</c:v>
                </c:pt>
              </c:strCache>
            </c:strRef>
          </c:cat>
          <c:val>
            <c:numRef>
              <c:f>Sheet1!$AB$32:$AF$32</c:f>
              <c:numCache>
                <c:formatCode>0%</c:formatCode>
                <c:ptCount val="5"/>
                <c:pt idx="0">
                  <c:v>0.0</c:v>
                </c:pt>
                <c:pt idx="1">
                  <c:v>0.133333333333333</c:v>
                </c:pt>
                <c:pt idx="2">
                  <c:v>0.733333333333333</c:v>
                </c:pt>
                <c:pt idx="3">
                  <c:v>0.133333333333333</c:v>
                </c:pt>
                <c:pt idx="4">
                  <c:v>0.0666666666666667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0.0198776758409786"/>
                  <c:y val="0.0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Sheet1!$AB$34:$AF$34</c:f>
              <c:strCache>
                <c:ptCount val="5"/>
                <c:pt idx="0">
                  <c:v>Muito Fácil</c:v>
                </c:pt>
                <c:pt idx="1">
                  <c:v>Fácil</c:v>
                </c:pt>
                <c:pt idx="2">
                  <c:v>Médio</c:v>
                </c:pt>
                <c:pt idx="3">
                  <c:v>Difícil</c:v>
                </c:pt>
                <c:pt idx="4">
                  <c:v>Muito Difícil</c:v>
                </c:pt>
              </c:strCache>
            </c:strRef>
          </c:cat>
          <c:val>
            <c:numRef>
              <c:f>Sheet1!$AB$33:$AF$33</c:f>
              <c:numCache>
                <c:formatCode>0%</c:formatCode>
                <c:ptCount val="5"/>
                <c:pt idx="0">
                  <c:v>0.0</c:v>
                </c:pt>
                <c:pt idx="1">
                  <c:v>0.148148148148148</c:v>
                </c:pt>
                <c:pt idx="2">
                  <c:v>0.666666666666667</c:v>
                </c:pt>
                <c:pt idx="3">
                  <c:v>0.148148148148148</c:v>
                </c:pt>
                <c:pt idx="4">
                  <c:v>0.037037037037037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Sheet1!$AG$34:$AK$34</c:f>
              <c:strCache>
                <c:ptCount val="5"/>
                <c:pt idx="0">
                  <c:v>Muito longa</c:v>
                </c:pt>
                <c:pt idx="1">
                  <c:v>Longa</c:v>
                </c:pt>
                <c:pt idx="2">
                  <c:v>Adequada</c:v>
                </c:pt>
                <c:pt idx="3">
                  <c:v>Curta</c:v>
                </c:pt>
                <c:pt idx="4">
                  <c:v>Muito curta</c:v>
                </c:pt>
              </c:strCache>
            </c:strRef>
          </c:cat>
          <c:val>
            <c:numRef>
              <c:f>Sheet1!$AG$31:$AK$31</c:f>
              <c:numCache>
                <c:formatCode>0%</c:formatCode>
                <c:ptCount val="5"/>
                <c:pt idx="0">
                  <c:v>0.0</c:v>
                </c:pt>
                <c:pt idx="1">
                  <c:v>0.0</c:v>
                </c:pt>
                <c:pt idx="2">
                  <c:v>0.909090909090909</c:v>
                </c:pt>
                <c:pt idx="3">
                  <c:v>0.0909090909090909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1"/>
          <c:order val="1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Sheet1!$C$34:$G$34</c:f>
              <c:strCache>
                <c:ptCount val="5"/>
                <c:pt idx="0">
                  <c:v>A</c:v>
                </c:pt>
                <c:pt idx="1">
                  <c:v>B (Correta)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Sheet1!$C$32:$G$32</c:f>
              <c:numCache>
                <c:formatCode>0%</c:formatCode>
                <c:ptCount val="5"/>
                <c:pt idx="0">
                  <c:v>0.2</c:v>
                </c:pt>
                <c:pt idx="1">
                  <c:v>0.333333333333333</c:v>
                </c:pt>
                <c:pt idx="2">
                  <c:v>0.333333333333333</c:v>
                </c:pt>
                <c:pt idx="3">
                  <c:v>0.133333333333333</c:v>
                </c:pt>
                <c:pt idx="4">
                  <c:v>0.0666666666666667</c:v>
                </c:pt>
              </c:numCache>
            </c:numRef>
          </c:val>
        </c:ser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Sheet1!$C$34:$G$34</c:f>
              <c:strCache>
                <c:ptCount val="5"/>
                <c:pt idx="0">
                  <c:v>A</c:v>
                </c:pt>
                <c:pt idx="1">
                  <c:v>B (Correta)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Sheet1!$C$32:$G$32</c:f>
              <c:numCache>
                <c:formatCode>0%</c:formatCode>
                <c:ptCount val="5"/>
                <c:pt idx="0">
                  <c:v>0.2</c:v>
                </c:pt>
                <c:pt idx="1">
                  <c:v>0.333333333333333</c:v>
                </c:pt>
                <c:pt idx="2">
                  <c:v>0.333333333333333</c:v>
                </c:pt>
                <c:pt idx="3">
                  <c:v>0.133333333333333</c:v>
                </c:pt>
                <c:pt idx="4">
                  <c:v>0.0666666666666667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Sheet1!$AG$34:$AK$34</c:f>
              <c:strCache>
                <c:ptCount val="5"/>
                <c:pt idx="0">
                  <c:v>Muito longa</c:v>
                </c:pt>
                <c:pt idx="1">
                  <c:v>Longa</c:v>
                </c:pt>
                <c:pt idx="2">
                  <c:v>Adequada</c:v>
                </c:pt>
                <c:pt idx="3">
                  <c:v>Curta</c:v>
                </c:pt>
                <c:pt idx="4">
                  <c:v>Muito curta</c:v>
                </c:pt>
              </c:strCache>
            </c:strRef>
          </c:cat>
          <c:val>
            <c:numRef>
              <c:f>Sheet1!$AG$32:$AK$32</c:f>
              <c:numCache>
                <c:formatCode>0%</c:formatCode>
                <c:ptCount val="5"/>
                <c:pt idx="0">
                  <c:v>0.0</c:v>
                </c:pt>
                <c:pt idx="1">
                  <c:v>0.0666666666666667</c:v>
                </c:pt>
                <c:pt idx="2">
                  <c:v>0.533333333333333</c:v>
                </c:pt>
                <c:pt idx="3">
                  <c:v>0.466666666666667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0137614678899083"/>
                  <c:y val="-0.0097284138370217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0565749235474006"/>
                  <c:y val="0.0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Sheet1!$AG$34:$AK$34</c:f>
              <c:strCache>
                <c:ptCount val="5"/>
                <c:pt idx="0">
                  <c:v>Muito longa</c:v>
                </c:pt>
                <c:pt idx="1">
                  <c:v>Longa</c:v>
                </c:pt>
                <c:pt idx="2">
                  <c:v>Adequada</c:v>
                </c:pt>
                <c:pt idx="3">
                  <c:v>Curta</c:v>
                </c:pt>
                <c:pt idx="4">
                  <c:v>Muito curta</c:v>
                </c:pt>
              </c:strCache>
            </c:strRef>
          </c:cat>
          <c:val>
            <c:numRef>
              <c:f>Sheet1!$AG$33:$AK$33</c:f>
              <c:numCache>
                <c:formatCode>0%</c:formatCode>
                <c:ptCount val="5"/>
                <c:pt idx="0">
                  <c:v>0.0</c:v>
                </c:pt>
                <c:pt idx="1">
                  <c:v>0.037037037037037</c:v>
                </c:pt>
                <c:pt idx="2">
                  <c:v>0.666666666666667</c:v>
                </c:pt>
                <c:pt idx="3">
                  <c:v>0.296296296296296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Sheet1!$AL$34:$AP$34</c:f>
              <c:strCache>
                <c:ptCount val="5"/>
                <c:pt idx="0">
                  <c:v>Sim, todos</c:v>
                </c:pt>
                <c:pt idx="1">
                  <c:v>Sim, a maioria</c:v>
                </c:pt>
                <c:pt idx="2">
                  <c:v>Apenas cerca da metade</c:v>
                </c:pt>
                <c:pt idx="3">
                  <c:v>Poucos</c:v>
                </c:pt>
                <c:pt idx="4">
                  <c:v>Não, nenhum</c:v>
                </c:pt>
              </c:strCache>
            </c:strRef>
          </c:cat>
          <c:val>
            <c:numRef>
              <c:f>Sheet1!$AL$31:$AP$31</c:f>
              <c:numCache>
                <c:formatCode>0%</c:formatCode>
                <c:ptCount val="5"/>
                <c:pt idx="0">
                  <c:v>0.636363636363636</c:v>
                </c:pt>
                <c:pt idx="1">
                  <c:v>0.363636363636364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Sheet1!$AL$34:$AP$34</c:f>
              <c:strCache>
                <c:ptCount val="5"/>
                <c:pt idx="0">
                  <c:v>Sim, todos</c:v>
                </c:pt>
                <c:pt idx="1">
                  <c:v>Sim, a maioria</c:v>
                </c:pt>
                <c:pt idx="2">
                  <c:v>Apenas cerca da metade</c:v>
                </c:pt>
                <c:pt idx="3">
                  <c:v>Poucos</c:v>
                </c:pt>
                <c:pt idx="4">
                  <c:v>Não, nenhum</c:v>
                </c:pt>
              </c:strCache>
            </c:strRef>
          </c:cat>
          <c:val>
            <c:numRef>
              <c:f>Sheet1!$AL$32:$AP$32</c:f>
              <c:numCache>
                <c:formatCode>0%</c:formatCode>
                <c:ptCount val="5"/>
                <c:pt idx="0">
                  <c:v>0.4</c:v>
                </c:pt>
                <c:pt idx="1">
                  <c:v>0.666666666666667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Sheet1!$AL$34:$AP$34</c:f>
              <c:strCache>
                <c:ptCount val="5"/>
                <c:pt idx="0">
                  <c:v>Sim, todos</c:v>
                </c:pt>
                <c:pt idx="1">
                  <c:v>Sim, a maioria</c:v>
                </c:pt>
                <c:pt idx="2">
                  <c:v>Apenas cerca da metade</c:v>
                </c:pt>
                <c:pt idx="3">
                  <c:v>Poucos</c:v>
                </c:pt>
                <c:pt idx="4">
                  <c:v>Não, nenhum</c:v>
                </c:pt>
              </c:strCache>
            </c:strRef>
          </c:cat>
          <c:val>
            <c:numRef>
              <c:f>Sheet1!$AL$33:$AP$33</c:f>
              <c:numCache>
                <c:formatCode>0%</c:formatCode>
                <c:ptCount val="5"/>
                <c:pt idx="0">
                  <c:v>0.481481481481481</c:v>
                </c:pt>
                <c:pt idx="1">
                  <c:v>0.518518518518518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Sheet1!$AQ$34:$AU$34</c:f>
              <c:strCache>
                <c:ptCount val="5"/>
                <c:pt idx="0">
                  <c:v>Desconhecimento do conteúdo</c:v>
                </c:pt>
                <c:pt idx="1">
                  <c:v>Forma diferente de abordagem de conteúdo</c:v>
                </c:pt>
                <c:pt idx="2">
                  <c:v>Espaço insuficiente para responder às questões</c:v>
                </c:pt>
                <c:pt idx="3">
                  <c:v>Falta de motivação para fazer a prova</c:v>
                </c:pt>
                <c:pt idx="4">
                  <c:v>Não tive qualquer tipo de dificuldade para responder à prova</c:v>
                </c:pt>
              </c:strCache>
            </c:strRef>
          </c:cat>
          <c:val>
            <c:numRef>
              <c:f>Sheet1!$AQ$31:$AU$31</c:f>
              <c:numCache>
                <c:formatCode>0%</c:formatCode>
                <c:ptCount val="5"/>
                <c:pt idx="0">
                  <c:v>0.363636363636364</c:v>
                </c:pt>
                <c:pt idx="1">
                  <c:v>0.363636363636364</c:v>
                </c:pt>
                <c:pt idx="2">
                  <c:v>0.0</c:v>
                </c:pt>
                <c:pt idx="3">
                  <c:v>0.181818181818182</c:v>
                </c:pt>
                <c:pt idx="4">
                  <c:v>0.0909090909090909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3182836090443"/>
          <c:y val="0.052760941720673"/>
          <c:w val="0.334584748007416"/>
          <c:h val="0.913675264524764"/>
        </c:manualLayout>
      </c:layout>
      <c:overlay val="0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Sheet1!$AQ$34:$AU$34</c:f>
              <c:strCache>
                <c:ptCount val="5"/>
                <c:pt idx="0">
                  <c:v>Desconhecimento do conteúdo</c:v>
                </c:pt>
                <c:pt idx="1">
                  <c:v>Forma diferente de abordagem de conteúdo</c:v>
                </c:pt>
                <c:pt idx="2">
                  <c:v>Espaço insuficiente para responder às questões</c:v>
                </c:pt>
                <c:pt idx="3">
                  <c:v>Falta de motivação para fazer a prova</c:v>
                </c:pt>
                <c:pt idx="4">
                  <c:v>Não tive qualquer tipo de dificuldade para responder à prova</c:v>
                </c:pt>
              </c:strCache>
            </c:strRef>
          </c:cat>
          <c:val>
            <c:numRef>
              <c:f>Sheet1!$AQ$32:$AU$32</c:f>
              <c:numCache>
                <c:formatCode>0%</c:formatCode>
                <c:ptCount val="5"/>
                <c:pt idx="0">
                  <c:v>0.0666666666666667</c:v>
                </c:pt>
                <c:pt idx="1">
                  <c:v>0.533333333333333</c:v>
                </c:pt>
                <c:pt idx="2">
                  <c:v>0.0</c:v>
                </c:pt>
                <c:pt idx="3">
                  <c:v>0.0666666666666667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2613715716728"/>
          <c:y val="0.0545610812889408"/>
          <c:w val="0.319863348503455"/>
          <c:h val="0.91228009252462"/>
        </c:manualLayout>
      </c:layout>
      <c:overlay val="0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Sheet1!$AQ$34:$AU$34</c:f>
              <c:strCache>
                <c:ptCount val="5"/>
                <c:pt idx="0">
                  <c:v>Desconhecimento do conteúdo</c:v>
                </c:pt>
                <c:pt idx="1">
                  <c:v>Forma diferente de abordagem de conteúdo</c:v>
                </c:pt>
                <c:pt idx="2">
                  <c:v>Espaço insuficiente para responder às questões</c:v>
                </c:pt>
                <c:pt idx="3">
                  <c:v>Falta de motivação para fazer a prova</c:v>
                </c:pt>
                <c:pt idx="4">
                  <c:v>Não tive qualquer tipo de dificuldade para responder à prova</c:v>
                </c:pt>
              </c:strCache>
            </c:strRef>
          </c:cat>
          <c:val>
            <c:numRef>
              <c:f>Sheet1!$AQ$33:$AU$33</c:f>
              <c:numCache>
                <c:formatCode>0%</c:formatCode>
                <c:ptCount val="5"/>
                <c:pt idx="0">
                  <c:v>0.185185185185185</c:v>
                </c:pt>
                <c:pt idx="1">
                  <c:v>0.444444444444444</c:v>
                </c:pt>
                <c:pt idx="2">
                  <c:v>0.0</c:v>
                </c:pt>
                <c:pt idx="3">
                  <c:v>0.111111111111111</c:v>
                </c:pt>
                <c:pt idx="4">
                  <c:v>0.259259259259259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3182836090443"/>
          <c:y val="0.0365469186589701"/>
          <c:w val="0.334584748007416"/>
          <c:h val="0.929889287586467"/>
        </c:manualLayout>
      </c:layout>
      <c:overlay val="0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Sheet1!$AV$34:$AZ$34</c:f>
              <c:strCache>
                <c:ptCount val="5"/>
                <c:pt idx="0">
                  <c:v>Não estudou ainda a maioria desses conteúdos</c:v>
                </c:pt>
                <c:pt idx="1">
                  <c:v>Estudou alguns desses conteúdos, mas não os aprendeu</c:v>
                </c:pt>
                <c:pt idx="2">
                  <c:v>Estudou a maioria desses conteúdos, mas não os aprendeu</c:v>
                </c:pt>
                <c:pt idx="3">
                  <c:v>Estudou e aprendeu muitos desses conteúdos</c:v>
                </c:pt>
                <c:pt idx="4">
                  <c:v>Estudou e aprendeu todos esses conteúdos</c:v>
                </c:pt>
              </c:strCache>
            </c:strRef>
          </c:cat>
          <c:val>
            <c:numRef>
              <c:f>Sheet1!$AV$31:$AZ$31</c:f>
              <c:numCache>
                <c:formatCode>0%</c:formatCode>
                <c:ptCount val="5"/>
                <c:pt idx="0">
                  <c:v>0.0</c:v>
                </c:pt>
                <c:pt idx="1">
                  <c:v>0.181818181818182</c:v>
                </c:pt>
                <c:pt idx="2">
                  <c:v>0.454545454545454</c:v>
                </c:pt>
                <c:pt idx="3">
                  <c:v>0.363636363636364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0804136868212"/>
          <c:y val="0.0270707797004517"/>
          <c:w val="0.336963447229647"/>
          <c:h val="0.948841310164558"/>
        </c:manualLayout>
      </c:layout>
      <c:overlay val="0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Sheet1!$AV$34:$AZ$34</c:f>
              <c:strCache>
                <c:ptCount val="5"/>
                <c:pt idx="0">
                  <c:v>Não estudou ainda a maioria desses conteúdos</c:v>
                </c:pt>
                <c:pt idx="1">
                  <c:v>Estudou alguns desses conteúdos, mas não os aprendeu</c:v>
                </c:pt>
                <c:pt idx="2">
                  <c:v>Estudou a maioria desses conteúdos, mas não os aprendeu</c:v>
                </c:pt>
                <c:pt idx="3">
                  <c:v>Estudou e aprendeu muitos desses conteúdos</c:v>
                </c:pt>
                <c:pt idx="4">
                  <c:v>Estudou e aprendeu todos esses conteúdos</c:v>
                </c:pt>
              </c:strCache>
            </c:strRef>
          </c:cat>
          <c:val>
            <c:numRef>
              <c:f>Sheet1!$AV$32:$AZ$32</c:f>
              <c:numCache>
                <c:formatCode>0%</c:formatCode>
                <c:ptCount val="5"/>
                <c:pt idx="0">
                  <c:v>0.0</c:v>
                </c:pt>
                <c:pt idx="1">
                  <c:v>0.0666666666666667</c:v>
                </c:pt>
                <c:pt idx="2">
                  <c:v>0.333333333333333</c:v>
                </c:pt>
                <c:pt idx="3">
                  <c:v>0.6</c:v>
                </c:pt>
                <c:pt idx="4">
                  <c:v>0.0666666666666667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0804136868212"/>
          <c:y val="0.0270707797004517"/>
          <c:w val="0.336963447229647"/>
          <c:h val="0.952084114776899"/>
        </c:manualLayout>
      </c:layout>
      <c:overlay val="0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Sheet1!$C$34:$G$34</c:f>
              <c:strCache>
                <c:ptCount val="5"/>
                <c:pt idx="0">
                  <c:v>A</c:v>
                </c:pt>
                <c:pt idx="1">
                  <c:v>B (Correta)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Sheet1!$C$33:$G$33</c:f>
              <c:numCache>
                <c:formatCode>0%</c:formatCode>
                <c:ptCount val="5"/>
                <c:pt idx="0">
                  <c:v>0.111111111111111</c:v>
                </c:pt>
                <c:pt idx="1">
                  <c:v>0.259259259259259</c:v>
                </c:pt>
                <c:pt idx="2">
                  <c:v>0.333333333333333</c:v>
                </c:pt>
                <c:pt idx="3">
                  <c:v>0.185185185185185</c:v>
                </c:pt>
                <c:pt idx="4">
                  <c:v>0.111111111111111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0.0137614678899083"/>
                  <c:y val="0.0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Sheet1!$AV$34:$AZ$34</c:f>
              <c:strCache>
                <c:ptCount val="5"/>
                <c:pt idx="0">
                  <c:v>Não estudou ainda a maioria desses conteúdos</c:v>
                </c:pt>
                <c:pt idx="1">
                  <c:v>Estudou alguns desses conteúdos, mas não os aprendeu</c:v>
                </c:pt>
                <c:pt idx="2">
                  <c:v>Estudou a maioria desses conteúdos, mas não os aprendeu</c:v>
                </c:pt>
                <c:pt idx="3">
                  <c:v>Estudou e aprendeu muitos desses conteúdos</c:v>
                </c:pt>
                <c:pt idx="4">
                  <c:v>Estudou e aprendeu todos esses conteúdos</c:v>
                </c:pt>
              </c:strCache>
            </c:strRef>
          </c:cat>
          <c:val>
            <c:numRef>
              <c:f>Sheet1!$AV$33:$AZ$33</c:f>
              <c:numCache>
                <c:formatCode>0%</c:formatCode>
                <c:ptCount val="5"/>
                <c:pt idx="0">
                  <c:v>0.0</c:v>
                </c:pt>
                <c:pt idx="1">
                  <c:v>0.111111111111111</c:v>
                </c:pt>
                <c:pt idx="2">
                  <c:v>0.37037037037037</c:v>
                </c:pt>
                <c:pt idx="3">
                  <c:v>0.481481481481481</c:v>
                </c:pt>
                <c:pt idx="4">
                  <c:v>0.037037037037037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9522743143345"/>
          <c:y val="0.0253758397778756"/>
          <c:w val="0.338244840954514"/>
          <c:h val="0.954436552485048"/>
        </c:manualLayout>
      </c:layout>
      <c:overlay val="0"/>
      <c:txPr>
        <a:bodyPr/>
        <a:lstStyle/>
        <a:p>
          <a:pPr rtl="0"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Sheet1!$H$34:$L$34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 (Correta)</c:v>
                </c:pt>
                <c:pt idx="4">
                  <c:v>E</c:v>
                </c:pt>
              </c:strCache>
            </c:strRef>
          </c:cat>
          <c:val>
            <c:numRef>
              <c:f>Sheet1!$H$31:$L$31</c:f>
              <c:numCache>
                <c:formatCode>0%</c:formatCode>
                <c:ptCount val="5"/>
                <c:pt idx="0">
                  <c:v>0.0909090909090909</c:v>
                </c:pt>
                <c:pt idx="1">
                  <c:v>0.0909090909090909</c:v>
                </c:pt>
                <c:pt idx="2">
                  <c:v>0.454545454545454</c:v>
                </c:pt>
                <c:pt idx="3">
                  <c:v>0.363636363636364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Sheet1!$H$34:$L$34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 (Correta)</c:v>
                </c:pt>
                <c:pt idx="4">
                  <c:v>E</c:v>
                </c:pt>
              </c:strCache>
            </c:strRef>
          </c:cat>
          <c:val>
            <c:numRef>
              <c:f>Sheet1!$H$32:$L$32</c:f>
              <c:numCache>
                <c:formatCode>0%</c:formatCode>
                <c:ptCount val="5"/>
                <c:pt idx="0">
                  <c:v>0.0</c:v>
                </c:pt>
                <c:pt idx="1">
                  <c:v>0.133333333333333</c:v>
                </c:pt>
                <c:pt idx="2">
                  <c:v>0.0</c:v>
                </c:pt>
                <c:pt idx="3">
                  <c:v>0.733333333333333</c:v>
                </c:pt>
                <c:pt idx="4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Sheet1!$H$34:$L$34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 (Correta)</c:v>
                </c:pt>
                <c:pt idx="4">
                  <c:v>E</c:v>
                </c:pt>
              </c:strCache>
            </c:strRef>
          </c:cat>
          <c:val>
            <c:numRef>
              <c:f>Sheet1!$H$33:$L$33</c:f>
              <c:numCache>
                <c:formatCode>0%</c:formatCode>
                <c:ptCount val="5"/>
                <c:pt idx="0">
                  <c:v>0.037037037037037</c:v>
                </c:pt>
                <c:pt idx="1">
                  <c:v>0.111111111111111</c:v>
                </c:pt>
                <c:pt idx="2">
                  <c:v>0.185185185185185</c:v>
                </c:pt>
                <c:pt idx="3">
                  <c:v>0.555555555555556</c:v>
                </c:pt>
                <c:pt idx="4">
                  <c:v>0.111111111111111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Sheet1!$M$34:$Q$34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 (Correta)</c:v>
                </c:pt>
              </c:strCache>
            </c:strRef>
          </c:cat>
          <c:val>
            <c:numRef>
              <c:f>Sheet1!$M$31:$Q$31</c:f>
              <c:numCache>
                <c:formatCode>0%</c:formatCode>
                <c:ptCount val="5"/>
                <c:pt idx="0">
                  <c:v>0.272727272727273</c:v>
                </c:pt>
                <c:pt idx="1">
                  <c:v>0.0909090909090909</c:v>
                </c:pt>
                <c:pt idx="2">
                  <c:v>0.363636363636364</c:v>
                </c:pt>
                <c:pt idx="3">
                  <c:v>0.0909090909090909</c:v>
                </c:pt>
                <c:pt idx="4">
                  <c:v>0.181818181818182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Sheet1!$M$34:$Q$34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 (Correta)</c:v>
                </c:pt>
              </c:strCache>
            </c:strRef>
          </c:cat>
          <c:val>
            <c:numRef>
              <c:f>Sheet1!$M$32:$Q$32</c:f>
              <c:numCache>
                <c:formatCode>0%</c:formatCode>
                <c:ptCount val="5"/>
                <c:pt idx="0">
                  <c:v>0.133333333333333</c:v>
                </c:pt>
                <c:pt idx="1">
                  <c:v>0.0</c:v>
                </c:pt>
                <c:pt idx="2">
                  <c:v>0.6</c:v>
                </c:pt>
                <c:pt idx="3">
                  <c:v>0.133333333333333</c:v>
                </c:pt>
                <c:pt idx="4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Turma 01 + 02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Sheet1!$M$34:$Q$34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 (Correta)</c:v>
                </c:pt>
              </c:strCache>
            </c:strRef>
          </c:cat>
          <c:val>
            <c:numRef>
              <c:f>Sheet1!$M$33:$Q$33</c:f>
              <c:numCache>
                <c:formatCode>0%</c:formatCode>
                <c:ptCount val="5"/>
                <c:pt idx="0">
                  <c:v>0.185185185185185</c:v>
                </c:pt>
                <c:pt idx="1">
                  <c:v>0.037037037037037</c:v>
                </c:pt>
                <c:pt idx="2">
                  <c:v>0.481481481481481</c:v>
                </c:pt>
                <c:pt idx="3">
                  <c:v>0.111111111111111</c:v>
                </c:pt>
                <c:pt idx="4">
                  <c:v>0.185185185185185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13CC4-BBCD-1D44-ACD3-EEBF3205AC0E}" type="datetimeFigureOut">
              <a:rPr lang="en-US" smtClean="0"/>
              <a:t>10/07/15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7E9FE-C53C-3349-880C-26C154BFD5C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3867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B994D-8625-154E-8BDE-48EE0FA37A64}" type="datetimeFigureOut">
              <a:rPr lang="en-US" smtClean="0"/>
              <a:t>10/07/15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8BD80-89F0-B947-A5DB-083A00FD8E5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5979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7FAFA15-E2DF-7146-B67A-BEBCFD01169F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A23-E4EF-C240-86E4-1B7AF03DF0CF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0A99-4A2C-CC47-A3AE-AB896F56BACC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6B5D-5E2C-A24A-8AF6-FBAB8AA71F00}" type="datetime1">
              <a:rPr lang="pt-BR" smtClean="0"/>
              <a:t>10/07/15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B7F5-1ABC-1D47-951A-6EFC6423B3C4}" type="datetime1">
              <a:rPr lang="pt-BR" smtClean="0"/>
              <a:t>10/07/15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32F7-9FD4-7846-99D7-644AA8F40A0A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F6C22-C1BC-9D43-A8AF-015E6D06CAB9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C073-40C2-C946-957D-B34D122E084F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CC015-D1D0-CB42-8F82-50C95E0DB81E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CD10-4CAB-0546-9DEA-E9D63EE16735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ED439C57-EB82-AB4A-8E15-0BE23480C9B4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3B38B877-4544-D44C-9B50-05D6DB20A83E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911EE0E5-47E0-0544-A887-34E9DE914BE8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CA36-48DE-8C40-9A47-D2D3EE03B266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D45-D918-5042-8EA9-006FB6E373FD}" type="datetime1">
              <a:rPr lang="pt-BR" smtClean="0"/>
              <a:t>10/07/15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8607-5771-1245-A6F9-BB422C7EB5E9}" type="datetime1">
              <a:rPr lang="pt-BR" smtClean="0"/>
              <a:t>10/07/15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7142BC5-65F6-6C48-BE64-646C67237CD7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Estudos em economia aplicada</a:t>
            </a:r>
            <a:endParaRPr lang="pt-B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Análise do 1º simulado: microeconomia</a:t>
            </a:r>
            <a:endParaRPr lang="pt-BR" dirty="0"/>
          </a:p>
        </p:txBody>
      </p:sp>
      <p:pic>
        <p:nvPicPr>
          <p:cNvPr id="5" name="Picture Placeholder 4" descr="27855_16597.jpg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70" b="38670"/>
          <a:stretch>
            <a:fillRect/>
          </a:stretch>
        </p:blipFill>
        <p:spPr/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C8B2-68D0-134F-BE7B-90F75AD20E2F}" type="datetime1">
              <a:rPr lang="pt-BR" smtClean="0"/>
              <a:t>10/07/15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7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3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778318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104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3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050020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345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4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701024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623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4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603932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4697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4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135621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420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5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3611987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133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5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2636871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477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5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253461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71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</a:t>
            </a:r>
            <a:r>
              <a:rPr lang="pt-BR" dirty="0" smtClean="0"/>
              <a:t>ção de frequência – Turma 01</a:t>
            </a:r>
            <a:endParaRPr lang="pt-BR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666247"/>
              </p:ext>
            </p:extLst>
          </p:nvPr>
        </p:nvGraphicFramePr>
        <p:xfrm>
          <a:off x="457200" y="2209800"/>
          <a:ext cx="8305800" cy="353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Pontua</a:t>
                      </a:r>
                      <a:r>
                        <a:rPr lang="pt-BR" sz="2800" dirty="0" smtClean="0"/>
                        <a:t>ção (acertos)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Alunos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%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 a 2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09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81,82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baseline="0" dirty="0" smtClean="0"/>
                        <a:t>4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02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18,18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6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8 pontos 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10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39C57-EB82-AB4A-8E15-0BE23480C9B4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5878333"/>
            <a:ext cx="2263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 de Alunos: 11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534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</a:t>
            </a:r>
            <a:r>
              <a:rPr lang="pt-BR" dirty="0" smtClean="0"/>
              <a:t>ção de frequência – Turma 02</a:t>
            </a:r>
            <a:endParaRPr lang="pt-BR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190286"/>
              </p:ext>
            </p:extLst>
          </p:nvPr>
        </p:nvGraphicFramePr>
        <p:xfrm>
          <a:off x="457200" y="2209800"/>
          <a:ext cx="8305800" cy="353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Pontua</a:t>
                      </a:r>
                      <a:r>
                        <a:rPr lang="pt-BR" sz="2800" dirty="0" smtClean="0"/>
                        <a:t>ção (acertos)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Alunos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%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 a 2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06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37,50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baseline="0" dirty="0" smtClean="0"/>
                        <a:t>4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07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43,75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6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02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12,50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8 pontos 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01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6,25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10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00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</a:t>
                      </a:r>
                      <a:endParaRPr lang="pt-BR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39C57-EB82-AB4A-8E15-0BE23480C9B4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5878333"/>
            <a:ext cx="2263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 de Alunos: 16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458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Simulado 1 - Microeconomia</a:t>
            </a:r>
            <a:endParaRPr lang="pt-BR" dirty="0"/>
          </a:p>
        </p:txBody>
      </p:sp>
      <p:sp>
        <p:nvSpPr>
          <p:cNvPr id="13" name="Content Placeholder 1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Questões objetivas</a:t>
            </a:r>
            <a:endParaRPr lang="pt-BR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Placeholder 2" descr="728470.jpg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74" r="2587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345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</a:t>
            </a:r>
            <a:r>
              <a:rPr lang="pt-BR" dirty="0" smtClean="0"/>
              <a:t>ção de frequência – Turma 01 + 02</a:t>
            </a:r>
            <a:endParaRPr lang="pt-BR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640142"/>
              </p:ext>
            </p:extLst>
          </p:nvPr>
        </p:nvGraphicFramePr>
        <p:xfrm>
          <a:off x="457200" y="2209800"/>
          <a:ext cx="8305800" cy="353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Pontua</a:t>
                      </a:r>
                      <a:r>
                        <a:rPr lang="pt-BR" sz="2800" dirty="0" smtClean="0"/>
                        <a:t>ção (acertos)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Alunos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%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 a 2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15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55,56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baseline="0" dirty="0" smtClean="0"/>
                        <a:t>4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09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33,33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6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02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7,41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8 pontos 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01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3,70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10 pontos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00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0,0</a:t>
                      </a:r>
                      <a:endParaRPr lang="pt-BR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39C57-EB82-AB4A-8E15-0BE23480C9B4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5878333"/>
            <a:ext cx="2263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Total de Alunos: 27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982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Simulado 1 - Microeconomia</a:t>
            </a:r>
            <a:endParaRPr lang="pt-BR" dirty="0"/>
          </a:p>
        </p:txBody>
      </p:sp>
      <p:sp>
        <p:nvSpPr>
          <p:cNvPr id="13" name="Content Placeholder 1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Questionário de percepção sobre a prova</a:t>
            </a:r>
            <a:endParaRPr lang="pt-BR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21</a:t>
            </a:fld>
            <a:endParaRPr lang="en-US"/>
          </a:p>
        </p:txBody>
      </p:sp>
      <p:pic>
        <p:nvPicPr>
          <p:cNvPr id="14" name="Content Placeholder 13" descr="866529_26072537.jpg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6" r="876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6972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Qual o grau de dificuldade desta prova?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970174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558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Qual o grau de dificuldade desta prova?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699544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29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Qual o grau de dificuldade desta prova?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918684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413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>2. Considerando a extensão da prova, em relação ao tempo, você considera que a prova foi</a:t>
            </a:r>
            <a:endParaRPr lang="pt-BR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45116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146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2. Considerando a extensão da prova, em relação ao tempo, você considera que a prova foi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656839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593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2. Considerando a extensão da prova, em relação ao tempo, você considera que a prova foi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083662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463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Os enunciados das questões da prova estavam claros e objetivos?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074856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207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Os enunciados das questões da prova estavam claros e objetivos?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264572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442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1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293958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203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Os enunciados das questões da prova estavam claros e objetivos?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233648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492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4. Você se deparou com alguma dificuldade ao responder a prova?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233790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490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4. Você se deparou com alguma dificuldade ao responder a prova?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234275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32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4. Você se deparou com alguma dificuldade ao responder a prova?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624609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50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5. Considerando as questões objetivas da prova, você percebeu que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82666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007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5. Considerando as questões objetivas da prova, você percebeu que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956682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230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5. Considerando as questões objetivas da prova, você percebeu que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F40BE-EF05-2747-941E-89B3DE348443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064128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07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1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243094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390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1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491910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2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2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004680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348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2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126220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862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Questão 2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818510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842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3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6E6F-2B64-EB4E-B371-BAD89AB99B76}" type="datetime1">
              <a:rPr lang="pt-BR" smtClean="0"/>
              <a:t>10/07/15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Estudos em Economia Aplicada - Prof. Salomão Neves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231707"/>
              </p:ext>
            </p:extLst>
          </p:nvPr>
        </p:nvGraphicFramePr>
        <p:xfrm>
          <a:off x="457200" y="2209800"/>
          <a:ext cx="8305800" cy="391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043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76</TotalTime>
  <Words>858</Words>
  <Application>Microsoft Macintosh PowerPoint</Application>
  <PresentationFormat>On-screen Show (4:3)</PresentationFormat>
  <Paragraphs>238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Plaza</vt:lpstr>
      <vt:lpstr>Estudos em economia aplicada</vt:lpstr>
      <vt:lpstr>Simulado 1 - Microeconomia</vt:lpstr>
      <vt:lpstr>Questão 1</vt:lpstr>
      <vt:lpstr>Questão 1</vt:lpstr>
      <vt:lpstr>Questão 1</vt:lpstr>
      <vt:lpstr>Questão 2</vt:lpstr>
      <vt:lpstr>Questão 2</vt:lpstr>
      <vt:lpstr>Questão 2</vt:lpstr>
      <vt:lpstr>Questão 3</vt:lpstr>
      <vt:lpstr>Questão 3</vt:lpstr>
      <vt:lpstr>Questão 3</vt:lpstr>
      <vt:lpstr>Questão 4</vt:lpstr>
      <vt:lpstr>Questão 4</vt:lpstr>
      <vt:lpstr>Questão 4</vt:lpstr>
      <vt:lpstr>Questão 5</vt:lpstr>
      <vt:lpstr>Questão 5</vt:lpstr>
      <vt:lpstr>Questão 5</vt:lpstr>
      <vt:lpstr>Distribuição de frequência – Turma 01</vt:lpstr>
      <vt:lpstr>Distribuição de frequência – Turma 02</vt:lpstr>
      <vt:lpstr>Distribuição de frequência – Turma 01 + 02</vt:lpstr>
      <vt:lpstr>Simulado 1 - Microeconomia</vt:lpstr>
      <vt:lpstr>1. Qual o grau de dificuldade desta prova?</vt:lpstr>
      <vt:lpstr>1. Qual o grau de dificuldade desta prova?</vt:lpstr>
      <vt:lpstr>1. Qual o grau de dificuldade desta prova?</vt:lpstr>
      <vt:lpstr>2. Considerando a extensão da prova, em relação ao tempo, você considera que a prova foi</vt:lpstr>
      <vt:lpstr>2. Considerando a extensão da prova, em relação ao tempo, você considera que a prova foi</vt:lpstr>
      <vt:lpstr>2. Considerando a extensão da prova, em relação ao tempo, você considera que a prova foi</vt:lpstr>
      <vt:lpstr>3. Os enunciados das questões da prova estavam claros e objetivos?</vt:lpstr>
      <vt:lpstr>3. Os enunciados das questões da prova estavam claros e objetivos?</vt:lpstr>
      <vt:lpstr>3. Os enunciados das questões da prova estavam claros e objetivos?</vt:lpstr>
      <vt:lpstr>4. Você se deparou com alguma dificuldade ao responder a prova?</vt:lpstr>
      <vt:lpstr>4. Você se deparou com alguma dificuldade ao responder a prova?</vt:lpstr>
      <vt:lpstr>4. Você se deparou com alguma dificuldade ao responder a prova?</vt:lpstr>
      <vt:lpstr>5. Considerando as questões objetivas da prova, você percebeu que</vt:lpstr>
      <vt:lpstr>5. Considerando as questões objetivas da prova, você percebeu que</vt:lpstr>
      <vt:lpstr>5. Considerando as questões objetivas da prova, você percebeu que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Estudos em economia aplicada</dc:title>
  <dc:creator>Salomao Neves</dc:creator>
  <cp:lastModifiedBy>Salomao Neves</cp:lastModifiedBy>
  <cp:revision>11</cp:revision>
  <dcterms:created xsi:type="dcterms:W3CDTF">2015-07-10T04:26:34Z</dcterms:created>
  <dcterms:modified xsi:type="dcterms:W3CDTF">2015-07-10T12:34:23Z</dcterms:modified>
</cp:coreProperties>
</file>